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8" r:id="rId3"/>
    <p:sldId id="279" r:id="rId4"/>
    <p:sldId id="268" r:id="rId5"/>
    <p:sldId id="284" r:id="rId6"/>
    <p:sldId id="294" r:id="rId7"/>
    <p:sldId id="295" r:id="rId8"/>
    <p:sldId id="296" r:id="rId9"/>
    <p:sldId id="297" r:id="rId10"/>
    <p:sldId id="267" r:id="rId11"/>
    <p:sldId id="299" r:id="rId12"/>
    <p:sldId id="300" r:id="rId13"/>
    <p:sldId id="262" r:id="rId14"/>
    <p:sldId id="301" r:id="rId15"/>
    <p:sldId id="263" r:id="rId16"/>
    <p:sldId id="260" r:id="rId17"/>
    <p:sldId id="302" r:id="rId18"/>
    <p:sldId id="303" r:id="rId19"/>
    <p:sldId id="304" r:id="rId20"/>
    <p:sldId id="306" r:id="rId21"/>
    <p:sldId id="305" r:id="rId22"/>
    <p:sldId id="298" r:id="rId23"/>
    <p:sldId id="269" r:id="rId24"/>
    <p:sldId id="307" r:id="rId25"/>
    <p:sldId id="264" r:id="rId26"/>
    <p:sldId id="266" r:id="rId27"/>
    <p:sldId id="308" r:id="rId28"/>
    <p:sldId id="259" r:id="rId29"/>
    <p:sldId id="309" r:id="rId30"/>
    <p:sldId id="276" r:id="rId31"/>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3" autoAdjust="0"/>
    <p:restoredTop sz="94660"/>
  </p:normalViewPr>
  <p:slideViewPr>
    <p:cSldViewPr snapToGrid="0">
      <p:cViewPr>
        <p:scale>
          <a:sx n="60" d="100"/>
          <a:sy n="60" d="100"/>
        </p:scale>
        <p:origin x="-318" y="-12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0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06C69-E194-44A1-9BC8-A57EE64CF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xmlns="" id="{CF18FA5C-DB24-463B-9E94-7354E4E8D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xmlns="" id="{3E2921E6-FB3A-489A-8792-B242BD9CC5C6}"/>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DC581293-6EB7-418B-8E58-6539CC9BC96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398778E7-878B-4424-A08E-D2711262E3CD}"/>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286733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4E9CE-48F5-4D21-BFC2-CE5634ABA0B3}"/>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xmlns="" id="{CF9D7BAF-C6D3-4FDD-9C03-03F9EA0A9F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17E41465-20EA-4172-871A-B9F71760D24A}"/>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33DD2037-9EE9-43E7-B319-9E4D265FCC8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60B5F20C-E63F-4CD2-A240-FF7E2AB5336E}"/>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402532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49B47E9-D929-4CB8-9760-47BDC0B73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xmlns="" id="{0D8E269A-1963-45D4-B970-4F7DB4912A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01AE002A-A396-4D8C-A34A-5AAABDB20D39}"/>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B5D50238-D749-40AD-A11A-B75CEDC7C89D}"/>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320350B9-6F37-4106-A5FC-60DE60F0B565}"/>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282596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82702-8B69-45F4-92F4-51F781A2F56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00F5FDD7-70E8-4CBA-B733-54897D2FF5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90FD5087-87BB-42B6-BC1F-E835789F3444}"/>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EF987A00-721A-4F46-ABC0-8F8D96B94401}"/>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CF08B690-1829-41C8-9D51-35419F9861F2}"/>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428410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7E395-8014-4A8C-ADA8-F020AF5E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xmlns="" id="{A428D23D-8B5F-473A-87F5-68CBF4F03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BB110C1-A413-49DD-9DFC-C20E8A798295}"/>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F082F8DB-D856-45AF-A080-7669C33DD5D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C81C9629-2F15-498A-ADB2-D44E34A9A8B4}"/>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106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D73DB-6DF2-4F15-91B4-C9E47B00B430}"/>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0CA5E85E-F533-4FFB-9088-810F233D75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xmlns="" id="{2F26E957-EF3A-4E31-B79B-1642E9FB47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xmlns="" id="{82E8FA87-1F1C-449E-B430-0E834D68CC3C}"/>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6" name="Footer Placeholder 5">
            <a:extLst>
              <a:ext uri="{FF2B5EF4-FFF2-40B4-BE49-F238E27FC236}">
                <a16:creationId xmlns:a16="http://schemas.microsoft.com/office/drawing/2014/main" xmlns="" id="{35E98987-500E-4FBF-ABE6-4E5EA630114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C4D8FBE1-CCFF-4596-ADB2-255284C07866}"/>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271456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F5C11-979B-4F53-9448-51BFBCB21824}"/>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xmlns="" id="{AC07BD54-AA2E-4691-8040-3D45AFF33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517564D-D513-4BEB-AF4A-B4F55E51B4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xmlns="" id="{2D701251-2FB6-4C8E-AD7F-AEF4BC4A2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E5DFF0C-99D5-48D0-B638-27616F505D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xmlns="" id="{3237BF28-1A63-4C4A-AF41-B2CFB5F84BF9}"/>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8" name="Footer Placeholder 7">
            <a:extLst>
              <a:ext uri="{FF2B5EF4-FFF2-40B4-BE49-F238E27FC236}">
                <a16:creationId xmlns:a16="http://schemas.microsoft.com/office/drawing/2014/main" xmlns="" id="{2A0B6E63-0A18-42F5-A40E-8362BF8E3CE4}"/>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xmlns="" id="{00FD2709-BCEC-422F-84E5-B85AADF1834D}"/>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407933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B0FB7-B348-489B-B051-3574C4F58D0E}"/>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xmlns="" id="{6346A4B9-0459-4992-B527-0CCA671FBE6D}"/>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4" name="Footer Placeholder 3">
            <a:extLst>
              <a:ext uri="{FF2B5EF4-FFF2-40B4-BE49-F238E27FC236}">
                <a16:creationId xmlns:a16="http://schemas.microsoft.com/office/drawing/2014/main" xmlns="" id="{D47CD29F-1EA7-4828-825F-50FAD4BB8D5F}"/>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xmlns="" id="{26F9979C-256F-43D9-A352-3FCC746CBA30}"/>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231611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5DEF09A-A71F-42AA-A6CD-97D892CDA184}"/>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3" name="Footer Placeholder 2">
            <a:extLst>
              <a:ext uri="{FF2B5EF4-FFF2-40B4-BE49-F238E27FC236}">
                <a16:creationId xmlns:a16="http://schemas.microsoft.com/office/drawing/2014/main" xmlns="" id="{A01C0CA6-545E-4556-A897-704BC67EDB6F}"/>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xmlns="" id="{450BB84D-4070-4B67-B2C8-C6BC71FFE9DB}"/>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93619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D6816-3A5B-48D6-9337-BA35C4A52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EA5751E9-7F9F-4ED8-8922-16C339F95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xmlns="" id="{89B68554-7A8B-4FCA-889D-BB560151C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48407C-214E-4B97-9679-C16E1E034730}"/>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6" name="Footer Placeholder 5">
            <a:extLst>
              <a:ext uri="{FF2B5EF4-FFF2-40B4-BE49-F238E27FC236}">
                <a16:creationId xmlns:a16="http://schemas.microsoft.com/office/drawing/2014/main" xmlns="" id="{EC5109C1-838E-4B71-A109-1E54B39AEFB1}"/>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5174B4BD-1EF3-4738-8AD2-090CA5BBC4A5}"/>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275678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A906D-01E2-490C-AEA9-71409B385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xmlns="" id="{BC65CCD5-FD19-476A-B2CB-A847CBFE6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xmlns="" id="{AFB3E86A-3CEE-4ECD-A76F-7F46BC8EC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F2C6861-D5F5-452F-BF60-DCA6AAD7EFCA}"/>
              </a:ext>
            </a:extLst>
          </p:cNvPr>
          <p:cNvSpPr>
            <a:spLocks noGrp="1"/>
          </p:cNvSpPr>
          <p:nvPr>
            <p:ph type="dt" sz="half" idx="10"/>
          </p:nvPr>
        </p:nvSpPr>
        <p:spPr/>
        <p:txBody>
          <a:bodyPr/>
          <a:lstStyle/>
          <a:p>
            <a:fld id="{3955EC7F-FE02-4701-BBBC-A4A1FD7FA9B8}" type="datetimeFigureOut">
              <a:rPr lang="is-IS" smtClean="0"/>
              <a:pPr/>
              <a:t>25.2.2019</a:t>
            </a:fld>
            <a:endParaRPr lang="is-IS"/>
          </a:p>
        </p:txBody>
      </p:sp>
      <p:sp>
        <p:nvSpPr>
          <p:cNvPr id="6" name="Footer Placeholder 5">
            <a:extLst>
              <a:ext uri="{FF2B5EF4-FFF2-40B4-BE49-F238E27FC236}">
                <a16:creationId xmlns:a16="http://schemas.microsoft.com/office/drawing/2014/main" xmlns="" id="{A80D40E9-D6AF-46B9-8B18-D7505FE8052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CE19051B-557A-4690-BBE2-A3BD9F813C61}"/>
              </a:ext>
            </a:extLst>
          </p:cNvPr>
          <p:cNvSpPr>
            <a:spLocks noGrp="1"/>
          </p:cNvSpPr>
          <p:nvPr>
            <p:ph type="sldNum" sz="quarter" idx="12"/>
          </p:nvPr>
        </p:nvSpPr>
        <p:spPr/>
        <p:txBody>
          <a:body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128060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3E02A5-A19C-4B64-83E8-75EA4E86F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xmlns="" id="{78400836-8DB5-45BB-8AE8-1DF04194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E9413CD1-1C3B-4754-9ABE-E94BB4C37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5EC7F-FE02-4701-BBBC-A4A1FD7FA9B8}" type="datetimeFigureOut">
              <a:rPr lang="is-IS" smtClean="0"/>
              <a:pPr/>
              <a:t>25.2.2019</a:t>
            </a:fld>
            <a:endParaRPr lang="is-IS"/>
          </a:p>
        </p:txBody>
      </p:sp>
      <p:sp>
        <p:nvSpPr>
          <p:cNvPr id="5" name="Footer Placeholder 4">
            <a:extLst>
              <a:ext uri="{FF2B5EF4-FFF2-40B4-BE49-F238E27FC236}">
                <a16:creationId xmlns:a16="http://schemas.microsoft.com/office/drawing/2014/main" xmlns="" id="{666F8D65-98E3-474B-8E75-A8046B4DE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xmlns="" id="{924C9B87-A6D3-451E-B0F8-BCAE3786B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2C5DD-2E02-499D-843E-2957D3ECEFD1}" type="slidenum">
              <a:rPr lang="is-IS" smtClean="0"/>
              <a:pPr/>
              <a:t>‹Nr.›</a:t>
            </a:fld>
            <a:endParaRPr lang="is-IS"/>
          </a:p>
        </p:txBody>
      </p:sp>
    </p:spTree>
    <p:extLst>
      <p:ext uri="{BB962C8B-B14F-4D97-AF65-F5344CB8AC3E}">
        <p14:creationId xmlns:p14="http://schemas.microsoft.com/office/powerpoint/2010/main" xmlns="" val="4290361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081" y="357799"/>
            <a:ext cx="11232107" cy="983869"/>
          </a:xfrm>
        </p:spPr>
        <p:txBody>
          <a:bodyPr>
            <a:noAutofit/>
          </a:bodyPr>
          <a:lstStyle/>
          <a:p>
            <a:r>
              <a:rPr lang="de-DE" sz="4000" b="1" dirty="0" smtClean="0"/>
              <a:t>Die Entwicklung </a:t>
            </a:r>
            <a:r>
              <a:rPr lang="de-DE" sz="4000" b="1" dirty="0" smtClean="0"/>
              <a:t>des </a:t>
            </a:r>
            <a:r>
              <a:rPr lang="de-DE" sz="4000" b="1" dirty="0" smtClean="0"/>
              <a:t>Zuchtziels und des Systems der Zuchtbewertung der Rasse Islandpferd</a:t>
            </a:r>
            <a:endParaRPr lang="de-DE" sz="4000" dirty="0"/>
          </a:p>
        </p:txBody>
      </p:sp>
      <p:sp>
        <p:nvSpPr>
          <p:cNvPr id="3" name="Subtitle 2"/>
          <p:cNvSpPr>
            <a:spLocks noGrp="1"/>
          </p:cNvSpPr>
          <p:nvPr>
            <p:ph type="subTitle" idx="1"/>
          </p:nvPr>
        </p:nvSpPr>
        <p:spPr>
          <a:xfrm>
            <a:off x="1524000" y="1626984"/>
            <a:ext cx="9144000" cy="1655762"/>
          </a:xfrm>
        </p:spPr>
        <p:txBody>
          <a:bodyPr/>
          <a:lstStyle/>
          <a:p>
            <a:r>
              <a:rPr lang="is-IS" dirty="0"/>
              <a:t>Þorvaldur </a:t>
            </a:r>
            <a:r>
              <a:rPr lang="is-IS" dirty="0" smtClean="0"/>
              <a:t>Kristjánsson</a:t>
            </a:r>
          </a:p>
          <a:p>
            <a:r>
              <a:rPr lang="is-IS" sz="1800" dirty="0" smtClean="0"/>
              <a:t>Übersetzt von Maria-M</a:t>
            </a:r>
            <a:r>
              <a:rPr lang="is-IS" sz="1800" dirty="0" smtClean="0"/>
              <a:t>. Siepe-Gunkel</a:t>
            </a:r>
            <a:endParaRPr lang="de-DE" sz="1800" dirty="0" smtClean="0"/>
          </a:p>
          <a:p>
            <a:endParaRPr lang="is-IS" dirty="0"/>
          </a:p>
        </p:txBody>
      </p:sp>
      <p:pic>
        <p:nvPicPr>
          <p:cNvPr id="4" name="Content Placeholder 4" descr="sorli7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84786" y="1659782"/>
            <a:ext cx="3101002" cy="2685347"/>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48578" y="1611436"/>
            <a:ext cx="3673065" cy="24487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02122" y="4345129"/>
            <a:ext cx="2982786" cy="243184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b="8491"/>
          <a:stretch>
            <a:fillRect/>
          </a:stretch>
        </p:blipFill>
        <p:spPr>
          <a:xfrm>
            <a:off x="964066" y="4500229"/>
            <a:ext cx="3712105" cy="2260492"/>
          </a:xfrm>
          <a:prstGeom prst="rect">
            <a:avLst/>
          </a:prstGeom>
        </p:spPr>
      </p:pic>
      <p:pic>
        <p:nvPicPr>
          <p:cNvPr id="8" name="Picture 7">
            <a:extLst>
              <a:ext uri="{FF2B5EF4-FFF2-40B4-BE49-F238E27FC236}">
                <a16:creationId xmlns:a16="http://schemas.microsoft.com/office/drawing/2014/main" xmlns="" id="{8EA9B13F-93DA-49E7-BEF2-7303FFE4A45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1421" y="2626298"/>
            <a:ext cx="3509157" cy="2470238"/>
          </a:xfrm>
          <a:prstGeom prst="rect">
            <a:avLst/>
          </a:prstGeom>
        </p:spPr>
      </p:pic>
    </p:spTree>
    <p:extLst>
      <p:ext uri="{BB962C8B-B14F-4D97-AF65-F5344CB8AC3E}">
        <p14:creationId xmlns:p14="http://schemas.microsoft.com/office/powerpoint/2010/main" xmlns="" val="224999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6790A-0D76-48AD-8A6D-29375F66A825}"/>
              </a:ext>
            </a:extLst>
          </p:cNvPr>
          <p:cNvSpPr>
            <a:spLocks noGrp="1"/>
          </p:cNvSpPr>
          <p:nvPr>
            <p:ph type="title"/>
          </p:nvPr>
        </p:nvSpPr>
        <p:spPr>
          <a:xfrm>
            <a:off x="838200" y="75125"/>
            <a:ext cx="10515600" cy="1325563"/>
          </a:xfrm>
        </p:spPr>
        <p:txBody>
          <a:bodyPr/>
          <a:lstStyle/>
          <a:p>
            <a:pPr algn="ctr"/>
            <a:r>
              <a:rPr lang="de-DE" b="1" dirty="0" smtClean="0"/>
              <a:t>Körperbau - allgemeines Ziel</a:t>
            </a:r>
            <a:endParaRPr lang="de-DE" dirty="0"/>
          </a:p>
        </p:txBody>
      </p:sp>
      <p:sp>
        <p:nvSpPr>
          <p:cNvPr id="3" name="Content Placeholder 2">
            <a:extLst>
              <a:ext uri="{FF2B5EF4-FFF2-40B4-BE49-F238E27FC236}">
                <a16:creationId xmlns:a16="http://schemas.microsoft.com/office/drawing/2014/main" xmlns="" id="{9A7919A6-2A66-419D-A642-6D2FB6096CB1}"/>
              </a:ext>
            </a:extLst>
          </p:cNvPr>
          <p:cNvSpPr>
            <a:spLocks noGrp="1"/>
          </p:cNvSpPr>
          <p:nvPr>
            <p:ph idx="1"/>
          </p:nvPr>
        </p:nvSpPr>
        <p:spPr>
          <a:xfrm>
            <a:off x="0" y="1432219"/>
            <a:ext cx="7646276" cy="5651487"/>
          </a:xfrm>
        </p:spPr>
        <p:txBody>
          <a:bodyPr>
            <a:normAutofit fontScale="92500" lnSpcReduction="20000"/>
          </a:bodyPr>
          <a:lstStyle/>
          <a:p>
            <a:pPr lvl="0"/>
            <a:r>
              <a:rPr lang="de-DE" dirty="0" smtClean="0"/>
              <a:t>Das Pferd sollte eine konvexe Oberlinie haben, </a:t>
            </a:r>
            <a:r>
              <a:rPr lang="de-DE" dirty="0" smtClean="0"/>
              <a:t>sodass </a:t>
            </a:r>
            <a:r>
              <a:rPr lang="de-DE" dirty="0" smtClean="0"/>
              <a:t>es leicht seine gesamte  Oberlinie runden kann</a:t>
            </a:r>
          </a:p>
          <a:p>
            <a:pPr lvl="0"/>
            <a:r>
              <a:rPr lang="de-DE" dirty="0" smtClean="0"/>
              <a:t>Seine Hinterhand zu aktivieren und einzusetzen. </a:t>
            </a:r>
          </a:p>
          <a:p>
            <a:pPr lvl="0"/>
            <a:r>
              <a:rPr lang="de-DE" dirty="0" smtClean="0"/>
              <a:t>Es sollte über eine natürliche Fähigkeit verfügen,  seinen Widerrist, die Halsbasis und den Rücken </a:t>
            </a:r>
            <a:r>
              <a:rPr lang="de-DE" dirty="0" smtClean="0"/>
              <a:t>anzuheben</a:t>
            </a:r>
            <a:endParaRPr lang="de-DE" dirty="0" smtClean="0"/>
          </a:p>
          <a:p>
            <a:r>
              <a:rPr lang="de-DE" b="1" dirty="0" smtClean="0"/>
              <a:t>Der Hals sollte geformt sein wie </a:t>
            </a:r>
            <a:r>
              <a:rPr lang="de-DE" b="1" dirty="0" smtClean="0"/>
              <a:t>folgt:</a:t>
            </a:r>
            <a:endParaRPr lang="de-DE" dirty="0" smtClean="0"/>
          </a:p>
          <a:p>
            <a:pPr lvl="1"/>
            <a:r>
              <a:rPr lang="de-DE" dirty="0" smtClean="0"/>
              <a:t>Die </a:t>
            </a:r>
            <a:r>
              <a:rPr lang="de-DE" dirty="0" smtClean="0"/>
              <a:t>Oberlinie des Halses ist länger als die Unterlinie und deutlich </a:t>
            </a:r>
            <a:r>
              <a:rPr lang="de-DE" dirty="0" smtClean="0"/>
              <a:t>gerundet</a:t>
            </a:r>
          </a:p>
          <a:p>
            <a:pPr lvl="1"/>
            <a:r>
              <a:rPr lang="de-DE" dirty="0" smtClean="0"/>
              <a:t>i</a:t>
            </a:r>
            <a:r>
              <a:rPr lang="de-DE" dirty="0" smtClean="0"/>
              <a:t>m </a:t>
            </a:r>
            <a:r>
              <a:rPr lang="de-DE" dirty="0" smtClean="0"/>
              <a:t>langsamen Tempo ist die Oberlinie deutlich mehr gerundet und höher aufgerichtet, </a:t>
            </a:r>
            <a:endParaRPr lang="de-DE" dirty="0" smtClean="0"/>
          </a:p>
          <a:p>
            <a:pPr lvl="1"/>
            <a:r>
              <a:rPr lang="de-DE" dirty="0" smtClean="0"/>
              <a:t>D</a:t>
            </a:r>
            <a:r>
              <a:rPr lang="de-DE" dirty="0" smtClean="0"/>
              <a:t>ie </a:t>
            </a:r>
            <a:r>
              <a:rPr lang="de-DE" dirty="0" smtClean="0"/>
              <a:t>Hinterhand ist stärker untergesetzt in der Bewegung und nimmt vermehrt Last auf</a:t>
            </a:r>
            <a:r>
              <a:rPr lang="de-DE" dirty="0" smtClean="0"/>
              <a:t>.</a:t>
            </a:r>
            <a:endParaRPr lang="de-DE" dirty="0" smtClean="0"/>
          </a:p>
          <a:p>
            <a:r>
              <a:rPr lang="de-DE" b="1" dirty="0" smtClean="0"/>
              <a:t>In höherem Tempo wird die gesamte Oberlinie verlängert und mehr </a:t>
            </a:r>
            <a:r>
              <a:rPr lang="de-DE" b="1" dirty="0" smtClean="0"/>
              <a:t>gestreckt</a:t>
            </a:r>
            <a:endParaRPr lang="de-DE" dirty="0" smtClean="0"/>
          </a:p>
          <a:p>
            <a:pPr lvl="1"/>
            <a:r>
              <a:rPr lang="de-DE" dirty="0" smtClean="0"/>
              <a:t>Die </a:t>
            </a:r>
            <a:r>
              <a:rPr lang="de-DE" dirty="0" smtClean="0"/>
              <a:t>Aktivität der Hinterhand wechselt zu vermehrter Schubkraft ohne die Tragfähigkeit des Rückens zu </a:t>
            </a:r>
            <a:r>
              <a:rPr lang="de-DE" dirty="0" smtClean="0"/>
              <a:t>verlieren</a:t>
            </a:r>
            <a:endParaRPr lang="de-DE" dirty="0" smtClean="0"/>
          </a:p>
          <a:p>
            <a:pPr marL="457200" lvl="1" indent="0">
              <a:buNone/>
            </a:pPr>
            <a:endParaRPr lang="is-IS" dirty="0"/>
          </a:p>
        </p:txBody>
      </p:sp>
      <p:pic>
        <p:nvPicPr>
          <p:cNvPr id="5" name="Picture 4">
            <a:extLst>
              <a:ext uri="{FF2B5EF4-FFF2-40B4-BE49-F238E27FC236}">
                <a16:creationId xmlns:a16="http://schemas.microsoft.com/office/drawing/2014/main" xmlns="" id="{B299B383-B788-4CF5-BD48-2D692C713E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54587" y="1925255"/>
            <a:ext cx="4318453" cy="4573104"/>
          </a:xfrm>
          <a:prstGeom prst="rect">
            <a:avLst/>
          </a:prstGeom>
        </p:spPr>
      </p:pic>
    </p:spTree>
    <p:extLst>
      <p:ext uri="{BB962C8B-B14F-4D97-AF65-F5344CB8AC3E}">
        <p14:creationId xmlns:p14="http://schemas.microsoft.com/office/powerpoint/2010/main" xmlns="" val="39266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75AA1-A16D-435B-A18A-DFA8BA953BA8}"/>
              </a:ext>
            </a:extLst>
          </p:cNvPr>
          <p:cNvSpPr>
            <a:spLocks noGrp="1"/>
          </p:cNvSpPr>
          <p:nvPr>
            <p:ph type="title"/>
          </p:nvPr>
        </p:nvSpPr>
        <p:spPr/>
        <p:txBody>
          <a:bodyPr/>
          <a:lstStyle/>
          <a:p>
            <a:pPr algn="ctr"/>
            <a:r>
              <a:rPr lang="de-DE" b="1" dirty="0" smtClean="0"/>
              <a:t>Die </a:t>
            </a:r>
            <a:r>
              <a:rPr lang="de-DE" b="1" dirty="0" smtClean="0"/>
              <a:t>Bewertungsskala</a:t>
            </a:r>
            <a:r>
              <a:rPr lang="is-IS" dirty="0"/>
              <a:t>	</a:t>
            </a:r>
          </a:p>
        </p:txBody>
      </p:sp>
      <p:sp>
        <p:nvSpPr>
          <p:cNvPr id="3" name="Content Placeholder 2">
            <a:extLst>
              <a:ext uri="{FF2B5EF4-FFF2-40B4-BE49-F238E27FC236}">
                <a16:creationId xmlns:a16="http://schemas.microsoft.com/office/drawing/2014/main" xmlns="" id="{229D465C-16D1-48F7-8F24-8187012C7D3E}"/>
              </a:ext>
            </a:extLst>
          </p:cNvPr>
          <p:cNvSpPr>
            <a:spLocks noGrp="1"/>
          </p:cNvSpPr>
          <p:nvPr>
            <p:ph idx="1"/>
          </p:nvPr>
        </p:nvSpPr>
        <p:spPr>
          <a:xfrm>
            <a:off x="346841" y="1825625"/>
            <a:ext cx="11524593" cy="4795892"/>
          </a:xfrm>
        </p:spPr>
        <p:txBody>
          <a:bodyPr/>
          <a:lstStyle/>
          <a:p>
            <a:r>
              <a:rPr lang="de-DE" b="1" dirty="0" smtClean="0"/>
              <a:t>Die Ziele waren Folgende:</a:t>
            </a:r>
            <a:endParaRPr lang="de-DE" sz="2400" dirty="0" smtClean="0"/>
          </a:p>
          <a:p>
            <a:pPr lvl="1"/>
            <a:r>
              <a:rPr lang="de-DE" dirty="0" smtClean="0"/>
              <a:t>Die </a:t>
            </a:r>
            <a:r>
              <a:rPr lang="de-DE" dirty="0" smtClean="0"/>
              <a:t>Merkmale sollten genauer definiert werden und die Beschreibungen sollten überarbeitet werden.</a:t>
            </a:r>
            <a:endParaRPr lang="de-DE" sz="2000" dirty="0" smtClean="0"/>
          </a:p>
          <a:p>
            <a:pPr lvl="1"/>
            <a:r>
              <a:rPr lang="de-DE" dirty="0" smtClean="0"/>
              <a:t>Die Beschreibung, was innerhalb jeder Eigenschaft besonders  bewertet und herausgestellt wird: </a:t>
            </a:r>
            <a:r>
              <a:rPr lang="de-DE" dirty="0" err="1" smtClean="0"/>
              <a:t>z.B</a:t>
            </a:r>
            <a:r>
              <a:rPr lang="de-DE" dirty="0" smtClean="0"/>
              <a:t> im Exterieur /</a:t>
            </a:r>
            <a:r>
              <a:rPr lang="de-DE" dirty="0" err="1" smtClean="0"/>
              <a:t>r.a</a:t>
            </a:r>
            <a:r>
              <a:rPr lang="de-DE" dirty="0" smtClean="0"/>
              <a:t>.</a:t>
            </a:r>
            <a:endParaRPr lang="de-DE" sz="2000" dirty="0" smtClean="0"/>
          </a:p>
          <a:p>
            <a:pPr lvl="1"/>
            <a:r>
              <a:rPr lang="de-DE" dirty="0" smtClean="0"/>
              <a:t>Das Beschreiben der wichtigen Grundelemente, die für das Erzielen einer bestimmten Benotung erforderlich ist.				</a:t>
            </a:r>
            <a:endParaRPr lang="de-DE" sz="2000" dirty="0" smtClean="0"/>
          </a:p>
          <a:p>
            <a:pPr lvl="2"/>
            <a:r>
              <a:rPr lang="de-DE" dirty="0" smtClean="0"/>
              <a:t>Bevor verschiedene Versionen einer Note beschrieben werden. </a:t>
            </a:r>
            <a:endParaRPr lang="de-DE" sz="1600" dirty="0" smtClean="0"/>
          </a:p>
          <a:p>
            <a:pPr lvl="2"/>
            <a:r>
              <a:rPr lang="de-DE" dirty="0" smtClean="0"/>
              <a:t>Dies macht die Notenskala übersichtlicher und verständlicher und einfacher zu bedienen.</a:t>
            </a:r>
            <a:endParaRPr lang="de-DE" sz="1600" dirty="0" smtClean="0"/>
          </a:p>
          <a:p>
            <a:pPr lvl="1"/>
            <a:endParaRPr lang="en-US" dirty="0"/>
          </a:p>
          <a:p>
            <a:pPr lvl="1"/>
            <a:endParaRPr lang="en-US" dirty="0"/>
          </a:p>
        </p:txBody>
      </p:sp>
    </p:spTree>
    <p:extLst>
      <p:ext uri="{BB962C8B-B14F-4D97-AF65-F5344CB8AC3E}">
        <p14:creationId xmlns:p14="http://schemas.microsoft.com/office/powerpoint/2010/main" xmlns="" val="252426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9744F1-ABCF-4BBE-A7A1-7CEF6CE0792F}"/>
              </a:ext>
            </a:extLst>
          </p:cNvPr>
          <p:cNvSpPr>
            <a:spLocks noGrp="1"/>
          </p:cNvSpPr>
          <p:nvPr>
            <p:ph type="title"/>
          </p:nvPr>
        </p:nvSpPr>
        <p:spPr/>
        <p:txBody>
          <a:bodyPr/>
          <a:lstStyle/>
          <a:p>
            <a:pPr algn="ctr"/>
            <a:r>
              <a:rPr lang="de-DE" b="1" dirty="0" smtClean="0"/>
              <a:t>Die </a:t>
            </a:r>
            <a:r>
              <a:rPr lang="de-DE" b="1" dirty="0" smtClean="0"/>
              <a:t>Bewertungsskala</a:t>
            </a:r>
            <a:r>
              <a:rPr lang="is-IS" dirty="0"/>
              <a:t>	</a:t>
            </a:r>
          </a:p>
        </p:txBody>
      </p:sp>
      <p:sp>
        <p:nvSpPr>
          <p:cNvPr id="3" name="Content Placeholder 2">
            <a:extLst>
              <a:ext uri="{FF2B5EF4-FFF2-40B4-BE49-F238E27FC236}">
                <a16:creationId xmlns:a16="http://schemas.microsoft.com/office/drawing/2014/main" xmlns="" id="{E8736F97-1909-4152-971A-38321371AA0B}"/>
              </a:ext>
            </a:extLst>
          </p:cNvPr>
          <p:cNvSpPr>
            <a:spLocks noGrp="1"/>
          </p:cNvSpPr>
          <p:nvPr>
            <p:ph idx="1"/>
          </p:nvPr>
        </p:nvSpPr>
        <p:spPr>
          <a:xfrm>
            <a:off x="520263" y="1467293"/>
            <a:ext cx="11209282" cy="5025582"/>
          </a:xfrm>
        </p:spPr>
        <p:txBody>
          <a:bodyPr>
            <a:normAutofit lnSpcReduction="10000"/>
          </a:bodyPr>
          <a:lstStyle/>
          <a:p>
            <a:r>
              <a:rPr lang="de-DE" b="1" dirty="0" smtClean="0"/>
              <a:t>Im Exterieur</a:t>
            </a:r>
            <a:endParaRPr lang="de-DE" dirty="0" smtClean="0"/>
          </a:p>
          <a:p>
            <a:pPr lvl="1"/>
            <a:r>
              <a:rPr lang="de-DE" dirty="0" smtClean="0"/>
              <a:t>Einbeziehen der Kenntnisse über den Zusammenhang zwischen Körperbau und Reiteigenschaften</a:t>
            </a:r>
          </a:p>
          <a:p>
            <a:pPr lvl="1"/>
            <a:r>
              <a:rPr lang="de-DE" dirty="0" smtClean="0"/>
              <a:t>Betonung der Bedeutung der funktionelle Anatomie</a:t>
            </a:r>
          </a:p>
          <a:p>
            <a:r>
              <a:rPr lang="de-DE" b="1" dirty="0" smtClean="0"/>
              <a:t>Bei den Reitpferdeeigenschaften:	</a:t>
            </a:r>
            <a:r>
              <a:rPr lang="de-DE" dirty="0" smtClean="0"/>
              <a:t> Mehr Betonung auf:</a:t>
            </a:r>
          </a:p>
          <a:p>
            <a:pPr lvl="1"/>
            <a:r>
              <a:rPr lang="de-DE" dirty="0" smtClean="0"/>
              <a:t>Gleichgewicht und angeborene Bewegungsmöglichkeit- als korrekte Körperfunktion</a:t>
            </a:r>
          </a:p>
          <a:p>
            <a:pPr lvl="1"/>
            <a:r>
              <a:rPr lang="de-DE" dirty="0" smtClean="0"/>
              <a:t>Die Qualität der Gänge in den verschiedenen Tempi: Tölt, Galopp und Trab.</a:t>
            </a:r>
          </a:p>
          <a:p>
            <a:pPr lvl="1"/>
            <a:r>
              <a:rPr lang="de-DE" dirty="0" smtClean="0"/>
              <a:t>Unterschiedlichen Anforderungen an 4 (und 5) - jährige Pferde</a:t>
            </a:r>
          </a:p>
          <a:p>
            <a:pPr lvl="1"/>
            <a:r>
              <a:rPr lang="de-DE" dirty="0" smtClean="0"/>
              <a:t>Kooperation, Ausgeglichenheit und Gelassenheit im Charakter</a:t>
            </a:r>
          </a:p>
          <a:p>
            <a:pPr lvl="1"/>
            <a:r>
              <a:rPr lang="de-DE" dirty="0" smtClean="0"/>
              <a:t>Die Einbeziehung der Aufgaben, die den Wert der Informationen bei der Vorstellung des Pferdes erhöhen </a:t>
            </a:r>
          </a:p>
          <a:p>
            <a:pPr lvl="1"/>
            <a:r>
              <a:rPr lang="de-DE" dirty="0" smtClean="0"/>
              <a:t>und die natürliche Leistungsfähigkeit und die Möglichkeiten des einzelnen Pferdes </a:t>
            </a:r>
            <a:r>
              <a:rPr lang="de-DE" dirty="0" smtClean="0"/>
              <a:t>zeigen</a:t>
            </a:r>
            <a:endParaRPr lang="is-IS" dirty="0"/>
          </a:p>
        </p:txBody>
      </p:sp>
    </p:spTree>
    <p:extLst>
      <p:ext uri="{BB962C8B-B14F-4D97-AF65-F5344CB8AC3E}">
        <p14:creationId xmlns:p14="http://schemas.microsoft.com/office/powerpoint/2010/main" xmlns="" val="309745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18194" cy="1325563"/>
          </a:xfrm>
        </p:spPr>
        <p:txBody>
          <a:bodyPr>
            <a:normAutofit/>
          </a:bodyPr>
          <a:lstStyle/>
          <a:p>
            <a:pPr algn="ctr"/>
            <a:r>
              <a:rPr lang="de-DE" sz="4000" b="1" dirty="0" smtClean="0"/>
              <a:t>Die Beurteilung des </a:t>
            </a:r>
            <a:r>
              <a:rPr lang="de-DE" sz="4000" b="1" dirty="0" smtClean="0"/>
              <a:t>Gebäudes</a:t>
            </a:r>
            <a:endParaRPr lang="is-IS" sz="4000" b="1" dirty="0"/>
          </a:p>
        </p:txBody>
      </p:sp>
      <p:sp>
        <p:nvSpPr>
          <p:cNvPr id="3" name="Content Placeholder 2"/>
          <p:cNvSpPr>
            <a:spLocks noGrp="1"/>
          </p:cNvSpPr>
          <p:nvPr>
            <p:ph idx="1"/>
          </p:nvPr>
        </p:nvSpPr>
        <p:spPr>
          <a:xfrm>
            <a:off x="838200" y="1992580"/>
            <a:ext cx="10515600" cy="4566527"/>
          </a:xfrm>
        </p:spPr>
        <p:txBody>
          <a:bodyPr>
            <a:normAutofit fontScale="92500" lnSpcReduction="20000"/>
          </a:bodyPr>
          <a:lstStyle/>
          <a:p>
            <a:r>
              <a:rPr lang="de-DE" dirty="0" smtClean="0"/>
              <a:t>Die wichtigsten Dinge, die bei der Beurteilung </a:t>
            </a:r>
            <a:endParaRPr lang="de-DE" dirty="0" smtClean="0"/>
          </a:p>
          <a:p>
            <a:pPr>
              <a:buNone/>
            </a:pPr>
            <a:r>
              <a:rPr lang="de-DE" dirty="0" smtClean="0"/>
              <a:t> </a:t>
            </a:r>
            <a:r>
              <a:rPr lang="de-DE" dirty="0" smtClean="0"/>
              <a:t>  besonders </a:t>
            </a:r>
            <a:r>
              <a:rPr lang="de-DE" dirty="0" smtClean="0"/>
              <a:t>honoriert </a:t>
            </a:r>
            <a:r>
              <a:rPr lang="de-DE" dirty="0" smtClean="0"/>
              <a:t>werden</a:t>
            </a:r>
            <a:r>
              <a:rPr lang="is-IS" dirty="0" smtClean="0"/>
              <a:t>:</a:t>
            </a:r>
            <a:endParaRPr lang="is-IS" dirty="0"/>
          </a:p>
          <a:p>
            <a:pPr lvl="1"/>
            <a:r>
              <a:rPr lang="de-DE" dirty="0" smtClean="0"/>
              <a:t>Gutes Gleichgewicht und gute Balance</a:t>
            </a:r>
          </a:p>
          <a:p>
            <a:pPr lvl="1"/>
            <a:r>
              <a:rPr lang="de-DE" dirty="0" smtClean="0"/>
              <a:t>Kraft </a:t>
            </a:r>
          </a:p>
          <a:p>
            <a:pPr lvl="1"/>
            <a:r>
              <a:rPr lang="de-DE" dirty="0" smtClean="0"/>
              <a:t>Ein Bergauf-Gebäude</a:t>
            </a:r>
          </a:p>
          <a:p>
            <a:pPr lvl="1"/>
            <a:r>
              <a:rPr lang="de-DE" dirty="0" smtClean="0"/>
              <a:t>Ein korrekte geformter Hals</a:t>
            </a:r>
          </a:p>
          <a:p>
            <a:endParaRPr lang="is-IS" dirty="0"/>
          </a:p>
          <a:p>
            <a:r>
              <a:rPr lang="de-DE" dirty="0" smtClean="0"/>
              <a:t>Die resultierenden Ziele daraus für die Reiteigenschaften:</a:t>
            </a:r>
          </a:p>
          <a:p>
            <a:pPr lvl="1"/>
            <a:r>
              <a:rPr lang="de-DE" dirty="0" smtClean="0"/>
              <a:t>Leichtrittigkeit </a:t>
            </a:r>
            <a:r>
              <a:rPr lang="de-DE" dirty="0" smtClean="0"/>
              <a:t>und Mühelosigkeit bei der Bewältigung von gestellten Aufgaben </a:t>
            </a:r>
          </a:p>
          <a:p>
            <a:pPr lvl="1"/>
            <a:r>
              <a:rPr lang="de-DE" dirty="0" smtClean="0"/>
              <a:t>Gute Fähigkeit zur Selbsthaltung, </a:t>
            </a:r>
          </a:p>
          <a:p>
            <a:pPr lvl="1"/>
            <a:r>
              <a:rPr lang="de-DE" dirty="0" smtClean="0"/>
              <a:t>Hohe Geschmeidigkeit, </a:t>
            </a:r>
          </a:p>
          <a:p>
            <a:pPr lvl="1"/>
            <a:r>
              <a:rPr lang="de-DE" dirty="0" smtClean="0"/>
              <a:t>Gute Fähigkeit zur Versammlung, </a:t>
            </a:r>
          </a:p>
          <a:p>
            <a:pPr lvl="1"/>
            <a:r>
              <a:rPr lang="de-DE" dirty="0" smtClean="0"/>
              <a:t>klar getrennte Gänge</a:t>
            </a:r>
            <a:endParaRPr lang="de-D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438" y="524165"/>
            <a:ext cx="3924843" cy="2955897"/>
          </a:xfrm>
          <a:prstGeom prst="rect">
            <a:avLst/>
          </a:prstGeom>
        </p:spPr>
      </p:pic>
    </p:spTree>
    <p:extLst>
      <p:ext uri="{BB962C8B-B14F-4D97-AF65-F5344CB8AC3E}">
        <p14:creationId xmlns:p14="http://schemas.microsoft.com/office/powerpoint/2010/main" xmlns="" val="74669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DEAD1-3F73-494D-BC69-3EC5B9A500FF}"/>
              </a:ext>
            </a:extLst>
          </p:cNvPr>
          <p:cNvSpPr>
            <a:spLocks noGrp="1"/>
          </p:cNvSpPr>
          <p:nvPr>
            <p:ph type="title"/>
          </p:nvPr>
        </p:nvSpPr>
        <p:spPr>
          <a:xfrm>
            <a:off x="838200" y="254763"/>
            <a:ext cx="10515600" cy="1325563"/>
          </a:xfrm>
        </p:spPr>
        <p:txBody>
          <a:bodyPr>
            <a:normAutofit/>
          </a:bodyPr>
          <a:lstStyle/>
          <a:p>
            <a:pPr algn="ctr"/>
            <a:r>
              <a:rPr lang="de-DE" sz="4000" b="1" dirty="0" smtClean="0"/>
              <a:t>Das Gebäude</a:t>
            </a:r>
            <a:r>
              <a:rPr lang="de-DE" sz="4000" dirty="0" smtClean="0"/>
              <a:t> – Vorschläge für </a:t>
            </a:r>
            <a:r>
              <a:rPr lang="de-DE" sz="4000" dirty="0" smtClean="0"/>
              <a:t>Änderungen</a:t>
            </a:r>
            <a:endParaRPr lang="de-DE" sz="4000" dirty="0"/>
          </a:p>
        </p:txBody>
      </p:sp>
      <p:sp>
        <p:nvSpPr>
          <p:cNvPr id="3" name="Content Placeholder 2">
            <a:extLst>
              <a:ext uri="{FF2B5EF4-FFF2-40B4-BE49-F238E27FC236}">
                <a16:creationId xmlns:a16="http://schemas.microsoft.com/office/drawing/2014/main" xmlns="" id="{163849BC-3E35-452B-8365-50F67E64D99D}"/>
              </a:ext>
            </a:extLst>
          </p:cNvPr>
          <p:cNvSpPr>
            <a:spLocks noGrp="1"/>
          </p:cNvSpPr>
          <p:nvPr>
            <p:ph idx="1"/>
          </p:nvPr>
        </p:nvSpPr>
        <p:spPr>
          <a:xfrm>
            <a:off x="362607" y="1360967"/>
            <a:ext cx="11430000" cy="5197488"/>
          </a:xfrm>
        </p:spPr>
        <p:txBody>
          <a:bodyPr>
            <a:normAutofit fontScale="92500" lnSpcReduction="10000"/>
          </a:bodyPr>
          <a:lstStyle/>
          <a:p>
            <a:r>
              <a:rPr lang="de-DE" b="1" dirty="0" smtClean="0"/>
              <a:t>Hals, Widerrist und </a:t>
            </a:r>
            <a:r>
              <a:rPr lang="de-DE" b="1" dirty="0" smtClean="0"/>
              <a:t>Schultern:</a:t>
            </a:r>
          </a:p>
          <a:p>
            <a:pPr lvl="1"/>
            <a:r>
              <a:rPr lang="de-DE" dirty="0" smtClean="0"/>
              <a:t>es </a:t>
            </a:r>
            <a:r>
              <a:rPr lang="de-DE" dirty="0" smtClean="0"/>
              <a:t>wird mehr Gewicht auf die Form des Halses und den Hals-Ansatz gelegt</a:t>
            </a:r>
          </a:p>
          <a:p>
            <a:pPr lvl="1"/>
            <a:r>
              <a:rPr lang="de-DE" dirty="0" smtClean="0"/>
              <a:t>Etwas weniger auf Länge und Feinheit</a:t>
            </a:r>
            <a:r>
              <a:rPr lang="de-DE" dirty="0" smtClean="0"/>
              <a:t>.</a:t>
            </a:r>
            <a:endParaRPr lang="de-DE" dirty="0" smtClean="0"/>
          </a:p>
          <a:p>
            <a:r>
              <a:rPr lang="de-DE" b="1" dirty="0" smtClean="0"/>
              <a:t>Rücken und Kruppe: </a:t>
            </a:r>
            <a:endParaRPr lang="de-DE" dirty="0" smtClean="0"/>
          </a:p>
          <a:p>
            <a:pPr lvl="1"/>
            <a:r>
              <a:rPr lang="de-DE" dirty="0" smtClean="0"/>
              <a:t>Betonung der Oberlinie des Rückens:</a:t>
            </a:r>
          </a:p>
          <a:p>
            <a:pPr lvl="1"/>
            <a:r>
              <a:rPr lang="de-DE" dirty="0" smtClean="0"/>
              <a:t>da diese die Gangqualität und die Tragfähigkeit stark </a:t>
            </a:r>
            <a:r>
              <a:rPr lang="de-DE" dirty="0" smtClean="0"/>
              <a:t>beeinflusst</a:t>
            </a:r>
            <a:endParaRPr lang="de-DE" dirty="0" smtClean="0"/>
          </a:p>
          <a:p>
            <a:r>
              <a:rPr lang="de-DE" b="1" dirty="0" smtClean="0"/>
              <a:t>Proportionen: </a:t>
            </a:r>
            <a:endParaRPr lang="de-DE" dirty="0" smtClean="0"/>
          </a:p>
          <a:p>
            <a:pPr lvl="1"/>
            <a:r>
              <a:rPr lang="de-DE" dirty="0" smtClean="0"/>
              <a:t>mehr Gewicht auf die Balance: Favorisiert wird  ein Bergauf-Gebäude mit einer Bergauf-Balance, </a:t>
            </a:r>
          </a:p>
          <a:p>
            <a:pPr lvl="1"/>
            <a:r>
              <a:rPr lang="de-DE" dirty="0" smtClean="0"/>
              <a:t>Breite der Brust, und richtige Proportionen sind wichtiger als ein leichter Rumpf</a:t>
            </a:r>
            <a:r>
              <a:rPr lang="de-DE" dirty="0" smtClean="0"/>
              <a:t>.</a:t>
            </a:r>
            <a:endParaRPr lang="de-DE" dirty="0" smtClean="0"/>
          </a:p>
          <a:p>
            <a:r>
              <a:rPr lang="de-DE" b="1" dirty="0" smtClean="0"/>
              <a:t>Beinposition:</a:t>
            </a:r>
            <a:endParaRPr lang="de-DE" dirty="0" smtClean="0"/>
          </a:p>
          <a:p>
            <a:pPr lvl="1"/>
            <a:r>
              <a:rPr lang="de-DE" dirty="0" smtClean="0"/>
              <a:t>Es wird mehr Gewicht auf die Position der Beine gelegt - weniger auf den </a:t>
            </a:r>
            <a:r>
              <a:rPr lang="de-DE" dirty="0" smtClean="0"/>
              <a:t>Bein-Umfang</a:t>
            </a:r>
            <a:endParaRPr lang="de-DE" dirty="0" smtClean="0"/>
          </a:p>
          <a:p>
            <a:r>
              <a:rPr lang="de-DE" b="1" dirty="0" smtClean="0"/>
              <a:t>Hufe </a:t>
            </a:r>
            <a:endParaRPr lang="de-DE" dirty="0" smtClean="0"/>
          </a:p>
          <a:p>
            <a:pPr lvl="1"/>
            <a:r>
              <a:rPr lang="de-DE" dirty="0" smtClean="0"/>
              <a:t>mehr Betonung der Huf-Form - weniger Betonung der Tiefe des Hufes</a:t>
            </a:r>
            <a:endParaRPr lang="de-DE" dirty="0"/>
          </a:p>
        </p:txBody>
      </p:sp>
    </p:spTree>
    <p:extLst>
      <p:ext uri="{BB962C8B-B14F-4D97-AF65-F5344CB8AC3E}">
        <p14:creationId xmlns:p14="http://schemas.microsoft.com/office/powerpoint/2010/main" xmlns="" val="284960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F095B-C28C-4A94-A61C-5D971F8994A5}"/>
              </a:ext>
            </a:extLst>
          </p:cNvPr>
          <p:cNvSpPr>
            <a:spLocks noGrp="1"/>
          </p:cNvSpPr>
          <p:nvPr>
            <p:ph type="title"/>
          </p:nvPr>
        </p:nvSpPr>
        <p:spPr>
          <a:xfrm>
            <a:off x="838200" y="103868"/>
            <a:ext cx="10515600" cy="1325563"/>
          </a:xfrm>
        </p:spPr>
        <p:txBody>
          <a:bodyPr>
            <a:normAutofit/>
          </a:bodyPr>
          <a:lstStyle/>
          <a:p>
            <a:pPr algn="ctr"/>
            <a:r>
              <a:rPr lang="de-DE" sz="4000" b="1" dirty="0" smtClean="0"/>
              <a:t>Reiteigenschaften </a:t>
            </a:r>
            <a:r>
              <a:rPr lang="de-DE" sz="4000" b="1" dirty="0" smtClean="0"/>
              <a:t/>
            </a:r>
            <a:br>
              <a:rPr lang="de-DE" sz="4000" b="1" dirty="0" smtClean="0"/>
            </a:br>
            <a:r>
              <a:rPr lang="de-DE" sz="4000" dirty="0" smtClean="0"/>
              <a:t>Voraussetzung </a:t>
            </a:r>
            <a:r>
              <a:rPr lang="de-DE" sz="4000" dirty="0" smtClean="0"/>
              <a:t>für Noten von 9,0 oder höher</a:t>
            </a:r>
            <a:endParaRPr lang="de-DE" sz="4000" dirty="0"/>
          </a:p>
        </p:txBody>
      </p:sp>
      <p:sp>
        <p:nvSpPr>
          <p:cNvPr id="3" name="Content Placeholder 2">
            <a:extLst>
              <a:ext uri="{FF2B5EF4-FFF2-40B4-BE49-F238E27FC236}">
                <a16:creationId xmlns:a16="http://schemas.microsoft.com/office/drawing/2014/main" xmlns="" id="{FD67890D-7AE0-4AD0-9A55-DA26375D5A73}"/>
              </a:ext>
            </a:extLst>
          </p:cNvPr>
          <p:cNvSpPr>
            <a:spLocks noGrp="1"/>
          </p:cNvSpPr>
          <p:nvPr>
            <p:ph idx="1"/>
          </p:nvPr>
        </p:nvSpPr>
        <p:spPr>
          <a:xfrm>
            <a:off x="409903" y="1545020"/>
            <a:ext cx="11477297" cy="5044965"/>
          </a:xfrm>
        </p:spPr>
        <p:txBody>
          <a:bodyPr>
            <a:normAutofit fontScale="92500" lnSpcReduction="20000"/>
          </a:bodyPr>
          <a:lstStyle/>
          <a:p>
            <a:r>
              <a:rPr lang="de-DE" b="1" dirty="0" smtClean="0"/>
              <a:t>Im Allgemeinen:</a:t>
            </a:r>
            <a:endParaRPr lang="de-DE" dirty="0" smtClean="0"/>
          </a:p>
          <a:p>
            <a:pPr lvl="1"/>
            <a:r>
              <a:rPr lang="de-DE" dirty="0" smtClean="0"/>
              <a:t>Korrekte Körperfunktion</a:t>
            </a:r>
          </a:p>
          <a:p>
            <a:pPr lvl="1"/>
            <a:r>
              <a:rPr lang="de-DE" dirty="0" smtClean="0"/>
              <a:t>Lange und geschmeidige </a:t>
            </a:r>
            <a:r>
              <a:rPr lang="de-DE" dirty="0" smtClean="0"/>
              <a:t>Oberlinie</a:t>
            </a:r>
          </a:p>
          <a:p>
            <a:pPr lvl="1"/>
            <a:r>
              <a:rPr lang="de-DE" dirty="0" smtClean="0"/>
              <a:t>das </a:t>
            </a:r>
            <a:r>
              <a:rPr lang="de-DE" dirty="0" smtClean="0"/>
              <a:t>Pferd zeigt in der Bewegung eine „Bergauf-Tendenz“</a:t>
            </a:r>
          </a:p>
          <a:p>
            <a:pPr lvl="1"/>
            <a:r>
              <a:rPr lang="de-DE" dirty="0" smtClean="0"/>
              <a:t>Geschmeidigkeit und fließende Bewegungen</a:t>
            </a:r>
          </a:p>
          <a:p>
            <a:pPr lvl="1"/>
            <a:r>
              <a:rPr lang="de-DE" dirty="0" smtClean="0"/>
              <a:t>Elastizität</a:t>
            </a:r>
          </a:p>
          <a:p>
            <a:pPr lvl="1"/>
            <a:r>
              <a:rPr lang="de-DE" dirty="0" smtClean="0"/>
              <a:t>Es werden geringere Anforderungen an die Tempofähigkeit gestellt, wenn das Pferd sehr gute Eigenschaften in den Gangarten Tölt und Trab im langsamen Tempi besitzt</a:t>
            </a:r>
          </a:p>
          <a:p>
            <a:pPr lvl="1"/>
            <a:r>
              <a:rPr lang="de-DE" dirty="0" smtClean="0"/>
              <a:t>Ziel ist ein Pferd, das über hochwertige Gangqualität und Bewegungsabläufe in allen Tempi verfügt.</a:t>
            </a:r>
          </a:p>
          <a:p>
            <a:r>
              <a:rPr lang="de-DE" b="1" dirty="0" smtClean="0"/>
              <a:t>Langsamer Tölt </a:t>
            </a:r>
            <a:endParaRPr lang="de-DE" dirty="0" smtClean="0"/>
          </a:p>
          <a:p>
            <a:pPr lvl="1"/>
            <a:r>
              <a:rPr lang="de-DE" dirty="0" smtClean="0"/>
              <a:t>Das Pferd muss in der Lage sein, ohne viel besondere Vorbereitung vom Schritt aus </a:t>
            </a:r>
            <a:r>
              <a:rPr lang="de-DE" dirty="0" err="1" smtClean="0"/>
              <a:t>anzutölten</a:t>
            </a:r>
            <a:r>
              <a:rPr lang="de-DE" dirty="0" smtClean="0"/>
              <a:t> </a:t>
            </a:r>
            <a:r>
              <a:rPr lang="de-DE" dirty="0" smtClean="0"/>
              <a:t>in einen taktklaren und gut ausbalancierten langsamen Tölt mit sehr guter Gangqualität </a:t>
            </a:r>
          </a:p>
          <a:p>
            <a:r>
              <a:rPr lang="de-DE" b="1" dirty="0" smtClean="0"/>
              <a:t>Trab: </a:t>
            </a:r>
            <a:endParaRPr lang="de-DE" dirty="0" smtClean="0"/>
          </a:p>
          <a:p>
            <a:pPr lvl="1"/>
            <a:r>
              <a:rPr lang="de-DE" dirty="0" smtClean="0"/>
              <a:t>Für eine hohe Note </a:t>
            </a:r>
            <a:r>
              <a:rPr lang="de-DE" dirty="0" err="1" smtClean="0"/>
              <a:t>muß</a:t>
            </a:r>
            <a:r>
              <a:rPr lang="de-DE" dirty="0" smtClean="0"/>
              <a:t> ein Pferd verschiedene Tempi mit sehr guter Trab-Qualität (guter Raumgriff, deutliche Sprungphase) zeigen</a:t>
            </a:r>
          </a:p>
          <a:p>
            <a:endParaRPr lang="is-IS" dirty="0"/>
          </a:p>
        </p:txBody>
      </p:sp>
    </p:spTree>
    <p:extLst>
      <p:ext uri="{BB962C8B-B14F-4D97-AF65-F5344CB8AC3E}">
        <p14:creationId xmlns:p14="http://schemas.microsoft.com/office/powerpoint/2010/main" xmlns="" val="280360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8E7EC-D513-4799-968B-4D771970DB13}"/>
              </a:ext>
            </a:extLst>
          </p:cNvPr>
          <p:cNvSpPr>
            <a:spLocks noGrp="1"/>
          </p:cNvSpPr>
          <p:nvPr>
            <p:ph type="title"/>
          </p:nvPr>
        </p:nvSpPr>
        <p:spPr>
          <a:xfrm>
            <a:off x="838200" y="109832"/>
            <a:ext cx="10515600" cy="1325563"/>
          </a:xfrm>
        </p:spPr>
        <p:txBody>
          <a:bodyPr>
            <a:normAutofit/>
          </a:bodyPr>
          <a:lstStyle/>
          <a:p>
            <a:r>
              <a:rPr lang="is-IS" sz="4000" b="1" dirty="0"/>
              <a:t>Tölt</a:t>
            </a:r>
          </a:p>
        </p:txBody>
      </p:sp>
      <p:sp>
        <p:nvSpPr>
          <p:cNvPr id="3" name="Content Placeholder 2">
            <a:extLst>
              <a:ext uri="{FF2B5EF4-FFF2-40B4-BE49-F238E27FC236}">
                <a16:creationId xmlns:a16="http://schemas.microsoft.com/office/drawing/2014/main" xmlns="" id="{F0A7BD0F-1556-4529-ABEE-AA78A86C62CA}"/>
              </a:ext>
            </a:extLst>
          </p:cNvPr>
          <p:cNvSpPr>
            <a:spLocks noGrp="1"/>
          </p:cNvSpPr>
          <p:nvPr>
            <p:ph idx="1"/>
          </p:nvPr>
        </p:nvSpPr>
        <p:spPr>
          <a:xfrm>
            <a:off x="378372" y="1435394"/>
            <a:ext cx="11366938" cy="5170357"/>
          </a:xfrm>
        </p:spPr>
        <p:txBody>
          <a:bodyPr>
            <a:normAutofit fontScale="92500" lnSpcReduction="20000"/>
          </a:bodyPr>
          <a:lstStyle/>
          <a:p>
            <a:pPr lvl="0"/>
            <a:r>
              <a:rPr lang="de-DE" dirty="0" smtClean="0"/>
              <a:t>Verstärkte Fokussierung auf Gleichgewicht, Balance und Selbsthaltung des Pferdes</a:t>
            </a:r>
            <a:endParaRPr lang="de-DE" sz="2400" dirty="0" smtClean="0"/>
          </a:p>
          <a:p>
            <a:pPr lvl="0"/>
            <a:r>
              <a:rPr lang="de-DE" dirty="0" smtClean="0"/>
              <a:t>Note 8,5 – </a:t>
            </a:r>
            <a:endParaRPr lang="de-DE" sz="2400" dirty="0" smtClean="0"/>
          </a:p>
          <a:p>
            <a:pPr lvl="1"/>
            <a:r>
              <a:rPr lang="de-DE" dirty="0" smtClean="0"/>
              <a:t>Das Pferd </a:t>
            </a:r>
            <a:r>
              <a:rPr lang="de-DE" dirty="0" err="1" smtClean="0"/>
              <a:t>töltet</a:t>
            </a:r>
            <a:r>
              <a:rPr lang="de-DE" dirty="0" smtClean="0"/>
              <a:t> mit Leichtigkeit und kann ohne große Vorbereitung im taktklaren Tölt antreten. </a:t>
            </a:r>
            <a:endParaRPr lang="de-DE" sz="2000" dirty="0" smtClean="0"/>
          </a:p>
          <a:p>
            <a:pPr lvl="1"/>
            <a:r>
              <a:rPr lang="de-DE" dirty="0" smtClean="0"/>
              <a:t>Das Pferd ist in guter Balance; es behält einen gleichmäßigen </a:t>
            </a:r>
            <a:r>
              <a:rPr lang="de-DE" dirty="0" err="1" smtClean="0"/>
              <a:t>Viertakt</a:t>
            </a:r>
            <a:r>
              <a:rPr lang="de-DE" dirty="0" smtClean="0"/>
              <a:t> bei und zeigt Leichtigkeit und gute Vorhandaktion ohne größere Einwirkungen.  </a:t>
            </a:r>
            <a:endParaRPr lang="de-DE" sz="2000" dirty="0" smtClean="0"/>
          </a:p>
          <a:p>
            <a:pPr lvl="1"/>
            <a:r>
              <a:rPr lang="de-DE" dirty="0" smtClean="0"/>
              <a:t>Das Pferd zeigt eine Bergauf-Tendenz in der Bewegung.</a:t>
            </a:r>
            <a:endParaRPr lang="de-DE" sz="2000" dirty="0" smtClean="0"/>
          </a:p>
          <a:p>
            <a:pPr lvl="0"/>
            <a:r>
              <a:rPr lang="de-DE" dirty="0" smtClean="0"/>
              <a:t>Note 9,0 oder höher – </a:t>
            </a:r>
            <a:endParaRPr lang="de-DE" sz="2400" dirty="0" smtClean="0"/>
          </a:p>
          <a:p>
            <a:pPr lvl="1"/>
            <a:r>
              <a:rPr lang="de-DE" dirty="0" smtClean="0"/>
              <a:t>Das Pferd muss Geschwindigkeitsänderungen aufweisen und ein gutes Gleichgewicht halten, wenn der Reiter die Zügel löst.</a:t>
            </a:r>
            <a:endParaRPr lang="de-DE" sz="2000" dirty="0" smtClean="0"/>
          </a:p>
          <a:p>
            <a:pPr lvl="1"/>
            <a:r>
              <a:rPr lang="de-DE" dirty="0" smtClean="0"/>
              <a:t>Die Eigenschaften des langsamen Tölt spiegeln sich besser im Notenergebnis für den Tölt wider :</a:t>
            </a:r>
            <a:endParaRPr lang="de-DE" sz="2000" dirty="0" smtClean="0"/>
          </a:p>
          <a:p>
            <a:pPr lvl="1"/>
            <a:r>
              <a:rPr lang="de-DE" dirty="0" smtClean="0"/>
              <a:t>Für eine Gesamtnote im Tölt von 9,0  darf die Differenz zwischen dem langsamen Tölt und dem Gesamt-Ergebnis für den Tölt lediglich 0,5 betragen</a:t>
            </a:r>
            <a:endParaRPr lang="de-DE" sz="2000" dirty="0" smtClean="0"/>
          </a:p>
          <a:p>
            <a:pPr lvl="2"/>
            <a:r>
              <a:rPr lang="de-DE" dirty="0" smtClean="0"/>
              <a:t>Dies gilt für Pferde im Alter von 6 Jahren und älter</a:t>
            </a:r>
            <a:endParaRPr lang="de-DE" sz="1800" dirty="0" smtClean="0"/>
          </a:p>
          <a:p>
            <a:pPr lvl="2"/>
            <a:r>
              <a:rPr lang="de-DE" dirty="0" smtClean="0"/>
              <a:t>Bei Pferden in einem Alter von 4 und 5 Jahren darf der Noten-Unterschied 1,0 </a:t>
            </a:r>
            <a:r>
              <a:rPr lang="de-DE" dirty="0" smtClean="0"/>
              <a:t>sein</a:t>
            </a:r>
            <a:endParaRPr lang="de-DE" sz="1800" dirty="0" smtClean="0"/>
          </a:p>
        </p:txBody>
      </p:sp>
    </p:spTree>
    <p:extLst>
      <p:ext uri="{BB962C8B-B14F-4D97-AF65-F5344CB8AC3E}">
        <p14:creationId xmlns:p14="http://schemas.microsoft.com/office/powerpoint/2010/main" xmlns="" val="23807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57F33-514C-4FE0-86BB-055DB654F824}"/>
              </a:ext>
            </a:extLst>
          </p:cNvPr>
          <p:cNvSpPr>
            <a:spLocks noGrp="1"/>
          </p:cNvSpPr>
          <p:nvPr>
            <p:ph type="title"/>
          </p:nvPr>
        </p:nvSpPr>
        <p:spPr>
          <a:xfrm>
            <a:off x="838200" y="365125"/>
            <a:ext cx="10515600" cy="1325563"/>
          </a:xfrm>
        </p:spPr>
        <p:txBody>
          <a:bodyPr/>
          <a:lstStyle/>
          <a:p>
            <a:r>
              <a:rPr lang="is-IS" sz="4000" b="1" dirty="0" smtClean="0"/>
              <a:t>Trab</a:t>
            </a:r>
            <a:endParaRPr lang="is-IS" b="1" dirty="0"/>
          </a:p>
        </p:txBody>
      </p:sp>
      <p:sp>
        <p:nvSpPr>
          <p:cNvPr id="3" name="Content Placeholder 2">
            <a:extLst>
              <a:ext uri="{FF2B5EF4-FFF2-40B4-BE49-F238E27FC236}">
                <a16:creationId xmlns:a16="http://schemas.microsoft.com/office/drawing/2014/main" xmlns="" id="{62330D99-CB69-45FD-B3C2-5B4C9FC52349}"/>
              </a:ext>
            </a:extLst>
          </p:cNvPr>
          <p:cNvSpPr>
            <a:spLocks noGrp="1"/>
          </p:cNvSpPr>
          <p:nvPr>
            <p:ph idx="1"/>
          </p:nvPr>
        </p:nvSpPr>
        <p:spPr>
          <a:xfrm>
            <a:off x="565068" y="1690687"/>
            <a:ext cx="8567057" cy="5167313"/>
          </a:xfrm>
        </p:spPr>
        <p:txBody>
          <a:bodyPr>
            <a:normAutofit fontScale="92500"/>
          </a:bodyPr>
          <a:lstStyle/>
          <a:p>
            <a:pPr lvl="0"/>
            <a:r>
              <a:rPr lang="de-DE" dirty="0" smtClean="0"/>
              <a:t>Note 9,0 oder höher – </a:t>
            </a:r>
            <a:endParaRPr lang="de-DE" sz="2400" dirty="0" smtClean="0"/>
          </a:p>
          <a:p>
            <a:pPr lvl="1"/>
            <a:r>
              <a:rPr lang="de-DE" dirty="0" smtClean="0"/>
              <a:t>Klarer, sicherer Trab mit langen, hoch-weiten Tritten.</a:t>
            </a:r>
            <a:endParaRPr lang="de-DE" sz="2000" dirty="0" smtClean="0"/>
          </a:p>
          <a:p>
            <a:pPr lvl="1"/>
            <a:r>
              <a:rPr lang="de-DE" dirty="0" smtClean="0"/>
              <a:t>Das Pferd zeigt </a:t>
            </a:r>
            <a:r>
              <a:rPr lang="de-DE" dirty="0" smtClean="0"/>
              <a:t>leichtfüßige </a:t>
            </a:r>
            <a:r>
              <a:rPr lang="de-DE" dirty="0" smtClean="0"/>
              <a:t>und elastische Bewegungen, </a:t>
            </a:r>
            <a:endParaRPr lang="de-DE" sz="2000" dirty="0" smtClean="0"/>
          </a:p>
          <a:p>
            <a:pPr lvl="1"/>
            <a:r>
              <a:rPr lang="de-DE" dirty="0" smtClean="0"/>
              <a:t>Es ist in gutem Gleichgewicht und verfügt über große hoch-weite Bewegungen mit guter Sprungphase; </a:t>
            </a:r>
            <a:endParaRPr lang="de-DE" sz="2000" dirty="0" smtClean="0"/>
          </a:p>
          <a:p>
            <a:pPr lvl="1"/>
            <a:r>
              <a:rPr lang="de-DE" dirty="0" smtClean="0"/>
              <a:t>Seine Bewegungen sind bergauf mit einer langen, gewölbten und geschmeidigen Oberlinie. </a:t>
            </a:r>
            <a:endParaRPr lang="de-DE" sz="2000" dirty="0" smtClean="0"/>
          </a:p>
          <a:p>
            <a:pPr lvl="1"/>
            <a:r>
              <a:rPr lang="de-DE" dirty="0" smtClean="0"/>
              <a:t>Das Pferd trabt mit sicherem Takt, guter Balance und dem Ausdruck von Leichtigkeit und Mühelosigkeit in verschiedenen Tempi</a:t>
            </a:r>
            <a:endParaRPr lang="de-DE" sz="2000" dirty="0" smtClean="0"/>
          </a:p>
          <a:p>
            <a:pPr lvl="0"/>
            <a:r>
              <a:rPr lang="de-DE" dirty="0" smtClean="0"/>
              <a:t>Note 8,5 – </a:t>
            </a:r>
            <a:endParaRPr lang="de-DE" sz="2400" dirty="0" smtClean="0"/>
          </a:p>
          <a:p>
            <a:pPr lvl="1"/>
            <a:r>
              <a:rPr lang="de-DE" dirty="0" smtClean="0"/>
              <a:t>Der Trab ist klarer und sicherer mit guter Oberlinie und geschmeidigem Rücken und ohne deutliche Fehler im Bewegungsablauf.</a:t>
            </a:r>
            <a:endParaRPr lang="de-DE" sz="2000" dirty="0" smtClean="0"/>
          </a:p>
          <a:p>
            <a:pPr lvl="1"/>
            <a:r>
              <a:rPr lang="de-DE" dirty="0" smtClean="0"/>
              <a:t> Dies ist die maximal mögliche Note bei wiederholtem Schmieden.  </a:t>
            </a:r>
            <a:endParaRPr lang="de-DE" sz="2000" dirty="0" smtClean="0"/>
          </a:p>
        </p:txBody>
      </p:sp>
      <p:pic>
        <p:nvPicPr>
          <p:cNvPr id="4" name="Picture 3">
            <a:extLst>
              <a:ext uri="{FF2B5EF4-FFF2-40B4-BE49-F238E27FC236}">
                <a16:creationId xmlns:a16="http://schemas.microsoft.com/office/drawing/2014/main" xmlns="" id="{3C6C70FA-E93E-4184-86F9-E3CB9D423B1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7321" t="5956" r="6242" b="4371"/>
          <a:stretch/>
        </p:blipFill>
        <p:spPr>
          <a:xfrm>
            <a:off x="9250878" y="365125"/>
            <a:ext cx="2668211" cy="2058760"/>
          </a:xfrm>
          <a:prstGeom prst="rect">
            <a:avLst/>
          </a:prstGeom>
        </p:spPr>
      </p:pic>
    </p:spTree>
    <p:extLst>
      <p:ext uri="{BB962C8B-B14F-4D97-AF65-F5344CB8AC3E}">
        <p14:creationId xmlns:p14="http://schemas.microsoft.com/office/powerpoint/2010/main" xmlns="" val="108235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43176-6F0C-4BCF-81BA-9C00687E4D3F}"/>
              </a:ext>
            </a:extLst>
          </p:cNvPr>
          <p:cNvSpPr>
            <a:spLocks noGrp="1"/>
          </p:cNvSpPr>
          <p:nvPr>
            <p:ph type="title"/>
          </p:nvPr>
        </p:nvSpPr>
        <p:spPr/>
        <p:txBody>
          <a:bodyPr/>
          <a:lstStyle/>
          <a:p>
            <a:r>
              <a:rPr lang="is-IS" dirty="0" smtClean="0"/>
              <a:t>Pass</a:t>
            </a:r>
            <a:endParaRPr lang="is-IS" dirty="0"/>
          </a:p>
        </p:txBody>
      </p:sp>
      <p:sp>
        <p:nvSpPr>
          <p:cNvPr id="3" name="Content Placeholder 2">
            <a:extLst>
              <a:ext uri="{FF2B5EF4-FFF2-40B4-BE49-F238E27FC236}">
                <a16:creationId xmlns:a16="http://schemas.microsoft.com/office/drawing/2014/main" xmlns="" id="{EBEB3AC2-B31C-464C-A81A-8BD913DDBD40}"/>
              </a:ext>
            </a:extLst>
          </p:cNvPr>
          <p:cNvSpPr>
            <a:spLocks noGrp="1"/>
          </p:cNvSpPr>
          <p:nvPr>
            <p:ph idx="1"/>
          </p:nvPr>
        </p:nvSpPr>
        <p:spPr>
          <a:xfrm>
            <a:off x="334488" y="2141537"/>
            <a:ext cx="10515600" cy="4351338"/>
          </a:xfrm>
        </p:spPr>
        <p:txBody>
          <a:bodyPr>
            <a:normAutofit lnSpcReduction="10000"/>
          </a:bodyPr>
          <a:lstStyle/>
          <a:p>
            <a:pPr lvl="1"/>
            <a:r>
              <a:rPr lang="de-DE" dirty="0" smtClean="0"/>
              <a:t>Es wird eine stärkere Betonung auf das Gleichgewicht, die Sicherheit und die korrekte, fehlerfreien Bewegungsablauf gelegt.</a:t>
            </a:r>
            <a:endParaRPr lang="de-DE" sz="2000" dirty="0" smtClean="0"/>
          </a:p>
          <a:p>
            <a:pPr lvl="1"/>
            <a:r>
              <a:rPr lang="de-DE" dirty="0" smtClean="0"/>
              <a:t>Die Gesamtlänge des Sprints beträgt 150 Meter für 5- 7- jährige Pferde und 75 Meter für vierjährige Pferde.</a:t>
            </a:r>
            <a:endParaRPr lang="de-DE" sz="2000" dirty="0" smtClean="0"/>
          </a:p>
          <a:p>
            <a:pPr lvl="1"/>
            <a:r>
              <a:rPr lang="de-DE" dirty="0" smtClean="0"/>
              <a:t>Ein leichter, fließender Übergang vom Galopp zum Pass, ein leichter Zügelkontakt während des Passlaufs sowie eine geschmeidige und ausgewogenes Zurücknehmen sind Faktoren, die den Wert der </a:t>
            </a:r>
            <a:r>
              <a:rPr lang="de-DE" dirty="0" err="1" smtClean="0"/>
              <a:t>Passnote</a:t>
            </a:r>
            <a:r>
              <a:rPr lang="de-DE" dirty="0" smtClean="0"/>
              <a:t> erhöhen können, da sie die Sicherheit und Ausgewogenheit des Passes zeigen.</a:t>
            </a:r>
            <a:endParaRPr lang="de-DE" sz="2000" dirty="0" smtClean="0"/>
          </a:p>
          <a:p>
            <a:pPr lvl="1">
              <a:buNone/>
            </a:pPr>
            <a:endParaRPr lang="de-DE" sz="2000" dirty="0" smtClean="0"/>
          </a:p>
          <a:p>
            <a:pPr lvl="0"/>
            <a:r>
              <a:rPr lang="de-DE" dirty="0" smtClean="0"/>
              <a:t>Note 8,5 – </a:t>
            </a:r>
            <a:endParaRPr lang="de-DE" sz="2400" dirty="0" smtClean="0"/>
          </a:p>
          <a:p>
            <a:pPr lvl="1"/>
            <a:r>
              <a:rPr lang="de-DE" dirty="0" smtClean="0"/>
              <a:t>Für eine Note von 8,5 oder höher </a:t>
            </a:r>
            <a:r>
              <a:rPr lang="de-DE" dirty="0" err="1" smtClean="0"/>
              <a:t>muß</a:t>
            </a:r>
            <a:r>
              <a:rPr lang="de-DE" dirty="0" smtClean="0"/>
              <a:t> das Pferd vor dem Übergang zum Pass deutlich im Galopp geritten werden.</a:t>
            </a:r>
            <a:endParaRPr lang="de-DE" sz="2000" dirty="0"/>
          </a:p>
        </p:txBody>
      </p:sp>
      <p:pic>
        <p:nvPicPr>
          <p:cNvPr id="5" name="Picture 4">
            <a:extLst>
              <a:ext uri="{FF2B5EF4-FFF2-40B4-BE49-F238E27FC236}">
                <a16:creationId xmlns:a16="http://schemas.microsoft.com/office/drawing/2014/main" xmlns="" id="{645FD422-5ECF-488B-B5BB-F419ED88D27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210" t="6350" r="20350" b="9442"/>
          <a:stretch/>
        </p:blipFill>
        <p:spPr>
          <a:xfrm>
            <a:off x="8835242" y="196608"/>
            <a:ext cx="2518558" cy="1914619"/>
          </a:xfrm>
          <a:prstGeom prst="rect">
            <a:avLst/>
          </a:prstGeom>
        </p:spPr>
      </p:pic>
    </p:spTree>
    <p:extLst>
      <p:ext uri="{BB962C8B-B14F-4D97-AF65-F5344CB8AC3E}">
        <p14:creationId xmlns:p14="http://schemas.microsoft.com/office/powerpoint/2010/main" xmlns="" val="88603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A21E5-D09F-4594-A289-2855D4DC69CE}"/>
              </a:ext>
            </a:extLst>
          </p:cNvPr>
          <p:cNvSpPr>
            <a:spLocks noGrp="1"/>
          </p:cNvSpPr>
          <p:nvPr>
            <p:ph type="title"/>
          </p:nvPr>
        </p:nvSpPr>
        <p:spPr/>
        <p:txBody>
          <a:bodyPr>
            <a:normAutofit/>
          </a:bodyPr>
          <a:lstStyle/>
          <a:p>
            <a:r>
              <a:rPr lang="is-IS" sz="4000" b="1" dirty="0" smtClean="0"/>
              <a:t>Gallop / </a:t>
            </a:r>
            <a:r>
              <a:rPr lang="de-DE" sz="4000" b="1" dirty="0" err="1" smtClean="0"/>
              <a:t>Canter</a:t>
            </a:r>
            <a:r>
              <a:rPr lang="de-DE" sz="4000" b="1" dirty="0" smtClean="0"/>
              <a:t> (langsamer Galopp)</a:t>
            </a:r>
            <a:endParaRPr lang="is-IS" sz="4000" b="1" dirty="0"/>
          </a:p>
        </p:txBody>
      </p:sp>
      <p:sp>
        <p:nvSpPr>
          <p:cNvPr id="3" name="Content Placeholder 2">
            <a:extLst>
              <a:ext uri="{FF2B5EF4-FFF2-40B4-BE49-F238E27FC236}">
                <a16:creationId xmlns:a16="http://schemas.microsoft.com/office/drawing/2014/main" xmlns="" id="{7D319041-0C90-4D83-8D2E-CE467EE75502}"/>
              </a:ext>
            </a:extLst>
          </p:cNvPr>
          <p:cNvSpPr>
            <a:spLocks noGrp="1"/>
          </p:cNvSpPr>
          <p:nvPr>
            <p:ph idx="1"/>
          </p:nvPr>
        </p:nvSpPr>
        <p:spPr>
          <a:xfrm>
            <a:off x="315310" y="1825624"/>
            <a:ext cx="11430000" cy="4717065"/>
          </a:xfrm>
        </p:spPr>
        <p:txBody>
          <a:bodyPr>
            <a:noAutofit/>
          </a:bodyPr>
          <a:lstStyle/>
          <a:p>
            <a:pPr>
              <a:lnSpc>
                <a:spcPct val="100000"/>
              </a:lnSpc>
            </a:pPr>
            <a:r>
              <a:rPr lang="de-DE" sz="1800" dirty="0" smtClean="0"/>
              <a:t>Der Galopp sollte im höchstmöglichen Tempo gezeigt werden, in dem das Pferd in der Lage ist, im Gleichgewicht zu laufen</a:t>
            </a:r>
          </a:p>
          <a:p>
            <a:pPr>
              <a:lnSpc>
                <a:spcPct val="100000"/>
              </a:lnSpc>
            </a:pPr>
            <a:r>
              <a:rPr lang="de-DE" sz="1800" dirty="0" smtClean="0"/>
              <a:t>Die Beschleunigung vom langsamen Galopp zum Renn-Galopp sollte gezeigt werden auf eine volle Sprintlänge von mindestens </a:t>
            </a:r>
          </a:p>
          <a:p>
            <a:pPr>
              <a:lnSpc>
                <a:spcPct val="100000"/>
              </a:lnSpc>
            </a:pPr>
            <a:r>
              <a:rPr lang="de-DE" sz="1800" dirty="0" smtClean="0"/>
              <a:t>150 Metern, 4-jährige Pferde brauchen nur 70 Meter zu zeigen</a:t>
            </a:r>
          </a:p>
          <a:p>
            <a:pPr>
              <a:lnSpc>
                <a:spcPct val="100000"/>
              </a:lnSpc>
            </a:pPr>
            <a:r>
              <a:rPr lang="de-DE" sz="1800" dirty="0" smtClean="0"/>
              <a:t>Gleichmäßige, fließende Beschleunigung und Verlangsamung des Pferdes in gutem Gleichgewicht ist eine Form der Ausführung bei, die unterstützend dabei wirkt, die Punktzahl für die Gangart Galopp zu erhöhen, wenn sie vom Pferd gut ausgeführt  gezeigt wird. </a:t>
            </a:r>
          </a:p>
          <a:p>
            <a:pPr>
              <a:lnSpc>
                <a:spcPct val="100000"/>
              </a:lnSpc>
            </a:pPr>
            <a:r>
              <a:rPr lang="de-DE" sz="1800" dirty="0" smtClean="0"/>
              <a:t>Für die höheren Punktzahlen im Galopp sind besonders wichtige Punkte in der Bewertung:</a:t>
            </a:r>
          </a:p>
          <a:p>
            <a:pPr lvl="1">
              <a:lnSpc>
                <a:spcPct val="100000"/>
              </a:lnSpc>
            </a:pPr>
            <a:r>
              <a:rPr lang="de-DE" sz="1400" dirty="0" smtClean="0"/>
              <a:t>die Betonung des </a:t>
            </a:r>
            <a:r>
              <a:rPr lang="de-DE" sz="1400" dirty="0" smtClean="0"/>
              <a:t>Gleichgewichtes</a:t>
            </a:r>
            <a:endParaRPr lang="de-DE" sz="1400" dirty="0" smtClean="0"/>
          </a:p>
          <a:p>
            <a:pPr lvl="1">
              <a:lnSpc>
                <a:spcPct val="100000"/>
              </a:lnSpc>
            </a:pPr>
            <a:r>
              <a:rPr lang="de-DE" sz="1400" dirty="0" smtClean="0"/>
              <a:t>der korrekten Bewegungsablauf in der Gangart </a:t>
            </a:r>
          </a:p>
          <a:p>
            <a:pPr lvl="1">
              <a:lnSpc>
                <a:spcPct val="100000"/>
              </a:lnSpc>
            </a:pPr>
            <a:r>
              <a:rPr lang="de-DE" sz="1400" dirty="0" smtClean="0"/>
              <a:t>die Geschmeidigkeit</a:t>
            </a:r>
            <a:endParaRPr lang="de-DE" sz="1400" dirty="0" smtClean="0"/>
          </a:p>
          <a:p>
            <a:pPr>
              <a:lnSpc>
                <a:spcPct val="100000"/>
              </a:lnSpc>
            </a:pPr>
            <a:r>
              <a:rPr lang="de-DE" sz="1800" dirty="0" smtClean="0"/>
              <a:t> Mit hoher </a:t>
            </a:r>
            <a:r>
              <a:rPr lang="de-DE" sz="1800" dirty="0" smtClean="0"/>
              <a:t>Wahrscheinlichkeit </a:t>
            </a:r>
            <a:r>
              <a:rPr lang="de-DE" sz="1800" dirty="0" smtClean="0"/>
              <a:t>besteht hier ein Zusammenhang mit der Genetik der Pferde in Bezug auf das sog. </a:t>
            </a:r>
            <a:r>
              <a:rPr lang="de-DE" sz="1800" dirty="0" smtClean="0"/>
              <a:t>Pass-Gen:  bei den AA/CA-Pferden</a:t>
            </a:r>
          </a:p>
        </p:txBody>
      </p:sp>
    </p:spTree>
    <p:extLst>
      <p:ext uri="{BB962C8B-B14F-4D97-AF65-F5344CB8AC3E}">
        <p14:creationId xmlns:p14="http://schemas.microsoft.com/office/powerpoint/2010/main" xmlns="" val="429145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13" y="109184"/>
            <a:ext cx="8178086" cy="1325563"/>
          </a:xfrm>
        </p:spPr>
        <p:txBody>
          <a:bodyPr>
            <a:normAutofit/>
          </a:bodyPr>
          <a:lstStyle/>
          <a:p>
            <a:pPr algn="ctr"/>
            <a:r>
              <a:rPr lang="is-IS" sz="4000" b="1" dirty="0" smtClean="0"/>
              <a:t>Die Entwicklung des </a:t>
            </a:r>
            <a:r>
              <a:rPr lang="is-IS" sz="4000" b="1" dirty="0" smtClean="0"/>
              <a:t>Zuchtbewertungs-</a:t>
            </a:r>
            <a:br>
              <a:rPr lang="is-IS" sz="4000" b="1" dirty="0" smtClean="0"/>
            </a:br>
            <a:r>
              <a:rPr lang="is-IS" sz="4000" b="1" dirty="0" smtClean="0"/>
              <a:t>system</a:t>
            </a:r>
            <a:r>
              <a:rPr lang="is-IS" sz="4000" dirty="0"/>
              <a:t>	</a:t>
            </a:r>
          </a:p>
        </p:txBody>
      </p:sp>
      <p:sp>
        <p:nvSpPr>
          <p:cNvPr id="3" name="Content Placeholder 2"/>
          <p:cNvSpPr>
            <a:spLocks noGrp="1"/>
          </p:cNvSpPr>
          <p:nvPr>
            <p:ph idx="1"/>
          </p:nvPr>
        </p:nvSpPr>
        <p:spPr>
          <a:xfrm>
            <a:off x="313898" y="1487606"/>
            <a:ext cx="7792871" cy="5182618"/>
          </a:xfrm>
        </p:spPr>
        <p:txBody>
          <a:bodyPr>
            <a:normAutofit fontScale="92500"/>
          </a:bodyPr>
          <a:lstStyle/>
          <a:p>
            <a:r>
              <a:rPr lang="is-IS" sz="2400" dirty="0" smtClean="0"/>
              <a:t>Erste </a:t>
            </a:r>
            <a:r>
              <a:rPr lang="is-IS" sz="2400" dirty="0" smtClean="0"/>
              <a:t>Zuchtschau </a:t>
            </a:r>
            <a:r>
              <a:rPr lang="is-IS" sz="2400" dirty="0" smtClean="0"/>
              <a:t>1906 </a:t>
            </a:r>
            <a:r>
              <a:rPr lang="is-IS" sz="2400" dirty="0" smtClean="0"/>
              <a:t>in </a:t>
            </a:r>
            <a:r>
              <a:rPr lang="is-IS" sz="2400" dirty="0" smtClean="0"/>
              <a:t>Þjórsártún</a:t>
            </a:r>
            <a:endParaRPr lang="de-DE" sz="2400" dirty="0" smtClean="0"/>
          </a:p>
          <a:p>
            <a:r>
              <a:rPr lang="is-IS" sz="2400" dirty="0" smtClean="0"/>
              <a:t>Am </a:t>
            </a:r>
            <a:r>
              <a:rPr lang="is-IS" sz="2400" dirty="0" smtClean="0"/>
              <a:t>Anfang wurden die Pferde nicht bewertet </a:t>
            </a:r>
            <a:endParaRPr lang="de-DE" sz="2400" dirty="0" smtClean="0"/>
          </a:p>
          <a:p>
            <a:r>
              <a:rPr lang="is-IS" sz="2400" dirty="0" smtClean="0"/>
              <a:t>Sie </a:t>
            </a:r>
            <a:r>
              <a:rPr lang="is-IS" sz="2400" dirty="0" smtClean="0"/>
              <a:t>wurden nur gemessen und es wurden Kommentare abgegeben</a:t>
            </a:r>
            <a:endParaRPr lang="de-DE" sz="2400" dirty="0" smtClean="0"/>
          </a:p>
          <a:p>
            <a:r>
              <a:rPr lang="is-IS" sz="2400" dirty="0" smtClean="0"/>
              <a:t>1923 </a:t>
            </a:r>
            <a:r>
              <a:rPr lang="is-IS" sz="2400" dirty="0" smtClean="0"/>
              <a:t>- Beginn der Stutbuch-Führung in Island</a:t>
            </a:r>
            <a:endParaRPr lang="de-DE" sz="2400" dirty="0" smtClean="0"/>
          </a:p>
          <a:p>
            <a:r>
              <a:rPr lang="is-IS" sz="2400" dirty="0" smtClean="0"/>
              <a:t>1950 </a:t>
            </a:r>
            <a:r>
              <a:rPr lang="is-IS" sz="2400" dirty="0" smtClean="0"/>
              <a:t>– wurde die erste numerische Skala eingeführt</a:t>
            </a:r>
            <a:endParaRPr lang="de-DE" sz="2400" dirty="0" smtClean="0"/>
          </a:p>
          <a:p>
            <a:r>
              <a:rPr lang="is-IS" sz="2400" dirty="0" smtClean="0"/>
              <a:t>1986 </a:t>
            </a:r>
            <a:r>
              <a:rPr lang="is-IS" sz="2400" dirty="0" smtClean="0"/>
              <a:t>– wurde begonnen das BLUP-System zu entwickeln</a:t>
            </a:r>
            <a:endParaRPr lang="de-DE" sz="2400" dirty="0" smtClean="0"/>
          </a:p>
          <a:p>
            <a:r>
              <a:rPr lang="is-IS" sz="2400" dirty="0" smtClean="0"/>
              <a:t>1991 </a:t>
            </a:r>
            <a:r>
              <a:rPr lang="is-IS" sz="2400" dirty="0" smtClean="0"/>
              <a:t>– erfolgte die erste Neudefinition und Standardisierung von </a:t>
            </a:r>
            <a:r>
              <a:rPr lang="is-IS" sz="2400" dirty="0" smtClean="0"/>
              <a:t>Merkmalen</a:t>
            </a:r>
            <a:r>
              <a:rPr lang="is-IS" sz="2400" dirty="0" smtClean="0"/>
              <a:t> </a:t>
            </a:r>
            <a:r>
              <a:rPr lang="is-IS" sz="2400" dirty="0" smtClean="0"/>
              <a:t>-&gt; die </a:t>
            </a:r>
            <a:r>
              <a:rPr lang="is-IS" sz="2400" dirty="0" smtClean="0"/>
              <a:t>Entwicklung des FENGUR startete</a:t>
            </a:r>
            <a:endParaRPr lang="de-DE" sz="2400" dirty="0" smtClean="0"/>
          </a:p>
          <a:p>
            <a:r>
              <a:rPr lang="is-IS" sz="2400" dirty="0" smtClean="0"/>
              <a:t>2001 </a:t>
            </a:r>
            <a:r>
              <a:rPr lang="is-IS" sz="2400" dirty="0" smtClean="0"/>
              <a:t>– wurde daraus der WorldFengur entwickelt, die heutige weltweite Arbeitsgrundlage der Islandpferdezucht</a:t>
            </a:r>
            <a:endParaRPr lang="de-DE" sz="2400" dirty="0" smtClean="0"/>
          </a:p>
          <a:p>
            <a:r>
              <a:rPr lang="is-IS" sz="2400" dirty="0" smtClean="0"/>
              <a:t>2000 </a:t>
            </a:r>
            <a:r>
              <a:rPr lang="is-IS" sz="2400" dirty="0" smtClean="0"/>
              <a:t>und 2010 erfolgten Änderungen des </a:t>
            </a:r>
            <a:r>
              <a:rPr lang="is-IS" sz="2400" dirty="0" smtClean="0"/>
              <a:t>Zuchtziels</a:t>
            </a:r>
            <a:endParaRPr lang="de-DE" sz="2400" dirty="0" smtClean="0"/>
          </a:p>
          <a:p>
            <a:pPr lvl="1"/>
            <a:r>
              <a:rPr lang="is-IS" sz="2000" dirty="0" smtClean="0"/>
              <a:t>die </a:t>
            </a:r>
            <a:r>
              <a:rPr lang="is-IS" sz="2000" dirty="0" smtClean="0"/>
              <a:t>Anzahl der Merkmale und ihr Gewichtung wurden überarbeitet</a:t>
            </a:r>
            <a:endParaRPr lang="de-DE" sz="2000" dirty="0"/>
          </a:p>
        </p:txBody>
      </p:sp>
      <p:pic>
        <p:nvPicPr>
          <p:cNvPr id="1026" name="Picture 2" descr="hornfirski-skugg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32" r="47872" b="902"/>
          <a:stretch/>
        </p:blipFill>
        <p:spPr bwMode="auto">
          <a:xfrm>
            <a:off x="8707271" y="352171"/>
            <a:ext cx="3220872" cy="25957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78330FE3-D533-4253-A02F-3EACA50E17D8}"/>
              </a:ext>
            </a:extLst>
          </p:cNvPr>
          <p:cNvPicPr>
            <a:picLocks noChangeAspect="1"/>
          </p:cNvPicPr>
          <p:nvPr/>
        </p:nvPicPr>
        <p:blipFill rotWithShape="1">
          <a:blip r:embed="rId3" cstate="print"/>
          <a:srcRect l="13438" t="14074" r="34375" b="6296"/>
          <a:stretch/>
        </p:blipFill>
        <p:spPr>
          <a:xfrm>
            <a:off x="8212351" y="3255606"/>
            <a:ext cx="3835400" cy="3291860"/>
          </a:xfrm>
          <a:prstGeom prst="rect">
            <a:avLst/>
          </a:prstGeom>
        </p:spPr>
      </p:pic>
    </p:spTree>
    <p:extLst>
      <p:ext uri="{BB962C8B-B14F-4D97-AF65-F5344CB8AC3E}">
        <p14:creationId xmlns:p14="http://schemas.microsoft.com/office/powerpoint/2010/main" xmlns="" val="20634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46798-1626-4B6E-A5B5-E6D6B937A1F0}"/>
              </a:ext>
            </a:extLst>
          </p:cNvPr>
          <p:cNvSpPr>
            <a:spLocks noGrp="1"/>
          </p:cNvSpPr>
          <p:nvPr>
            <p:ph type="title"/>
          </p:nvPr>
        </p:nvSpPr>
        <p:spPr/>
        <p:txBody>
          <a:bodyPr>
            <a:normAutofit/>
          </a:bodyPr>
          <a:lstStyle/>
          <a:p>
            <a:r>
              <a:rPr lang="is-IS" sz="4000" b="1" dirty="0" smtClean="0"/>
              <a:t>Schritt</a:t>
            </a:r>
            <a:endParaRPr lang="is-IS" sz="4000" b="1" dirty="0"/>
          </a:p>
        </p:txBody>
      </p:sp>
      <p:sp>
        <p:nvSpPr>
          <p:cNvPr id="3" name="Content Placeholder 2">
            <a:extLst>
              <a:ext uri="{FF2B5EF4-FFF2-40B4-BE49-F238E27FC236}">
                <a16:creationId xmlns:a16="http://schemas.microsoft.com/office/drawing/2014/main" xmlns="" id="{9017CEC7-5AC8-41C9-A447-9295F33C067B}"/>
              </a:ext>
            </a:extLst>
          </p:cNvPr>
          <p:cNvSpPr>
            <a:spLocks noGrp="1"/>
          </p:cNvSpPr>
          <p:nvPr>
            <p:ph idx="1"/>
          </p:nvPr>
        </p:nvSpPr>
        <p:spPr>
          <a:xfrm>
            <a:off x="315310" y="1576552"/>
            <a:ext cx="11571890" cy="4981903"/>
          </a:xfrm>
        </p:spPr>
        <p:txBody>
          <a:bodyPr>
            <a:noAutofit/>
          </a:bodyPr>
          <a:lstStyle/>
          <a:p>
            <a:pPr marL="228600" lvl="1">
              <a:lnSpc>
                <a:spcPct val="120000"/>
              </a:lnSpc>
              <a:spcBef>
                <a:spcPts val="1000"/>
              </a:spcBef>
            </a:pPr>
            <a:r>
              <a:rPr lang="de-DE" sz="1800" dirty="0" smtClean="0"/>
              <a:t>Das Pferd soll sich  in einem klaren und gleichmäßigen </a:t>
            </a:r>
            <a:r>
              <a:rPr lang="de-DE" sz="1800" dirty="0" err="1" smtClean="0"/>
              <a:t>Viertakt</a:t>
            </a:r>
            <a:r>
              <a:rPr lang="de-DE" sz="1800" dirty="0" smtClean="0"/>
              <a:t>-Rhythmus mit langen Schritten bewegen</a:t>
            </a:r>
          </a:p>
          <a:p>
            <a:pPr marL="228600" lvl="1">
              <a:lnSpc>
                <a:spcPct val="120000"/>
              </a:lnSpc>
              <a:spcBef>
                <a:spcPts val="1000"/>
              </a:spcBef>
            </a:pPr>
            <a:r>
              <a:rPr lang="de-DE" sz="1800" dirty="0" smtClean="0"/>
              <a:t>die Bewegungen sollen gleichmäßig und weit sein, dabei gleichzeitig energisch mit einer gewissen Form der Aktion als eine geringe Verzögerung vor dem </a:t>
            </a:r>
            <a:r>
              <a:rPr lang="de-DE" sz="1800" dirty="0" err="1" smtClean="0"/>
              <a:t>Auffussen</a:t>
            </a:r>
            <a:r>
              <a:rPr lang="de-DE" sz="1800" dirty="0" smtClean="0"/>
              <a:t> bei jedem </a:t>
            </a:r>
            <a:r>
              <a:rPr lang="de-DE" sz="1800" dirty="0" smtClean="0"/>
              <a:t>Tritt</a:t>
            </a:r>
            <a:endParaRPr lang="de-DE" sz="1800" dirty="0" smtClean="0"/>
          </a:p>
          <a:p>
            <a:pPr marL="228600" lvl="1">
              <a:lnSpc>
                <a:spcPct val="120000"/>
              </a:lnSpc>
              <a:spcBef>
                <a:spcPts val="1000"/>
              </a:spcBef>
            </a:pPr>
            <a:r>
              <a:rPr lang="de-DE" sz="1800" dirty="0" smtClean="0"/>
              <a:t>Der Hals des Pferdes ist durchschnittlich angehoben getragen, möglichst nicht hinter der Senkrechten, </a:t>
            </a:r>
          </a:p>
          <a:p>
            <a:pPr>
              <a:lnSpc>
                <a:spcPct val="120000"/>
              </a:lnSpc>
            </a:pPr>
            <a:r>
              <a:rPr lang="de-DE" sz="1800" dirty="0" smtClean="0"/>
              <a:t>spannungsfrei und mit einer langen und gerundeten Oberlinie</a:t>
            </a:r>
          </a:p>
          <a:p>
            <a:pPr marL="228600" lvl="1">
              <a:lnSpc>
                <a:spcPct val="120000"/>
              </a:lnSpc>
              <a:spcBef>
                <a:spcPts val="1000"/>
              </a:spcBef>
            </a:pPr>
            <a:r>
              <a:rPr lang="de-DE" sz="1800" dirty="0" smtClean="0"/>
              <a:t>Der Rücken schwingt stark und elastisch und ermöglicht eine fließende und uneingeschränkte Vorwärts-Bewegung, die durch den gesamten Körper des Pferdes verläuft, von der Stirnlocke bis zum Schweif. </a:t>
            </a:r>
          </a:p>
          <a:p>
            <a:pPr marL="228600" lvl="1">
              <a:lnSpc>
                <a:spcPct val="120000"/>
              </a:lnSpc>
              <a:spcBef>
                <a:spcPts val="1000"/>
              </a:spcBef>
            </a:pPr>
            <a:r>
              <a:rPr lang="de-DE" sz="1800" dirty="0" smtClean="0"/>
              <a:t>Die Hinterhand tritt gut und weit unter </a:t>
            </a:r>
          </a:p>
          <a:p>
            <a:pPr marL="228600" lvl="1">
              <a:lnSpc>
                <a:spcPct val="120000"/>
              </a:lnSpc>
              <a:spcBef>
                <a:spcPts val="1000"/>
              </a:spcBef>
            </a:pPr>
            <a:r>
              <a:rPr lang="de-DE" sz="1800" dirty="0" smtClean="0"/>
              <a:t>das Pferd zeigt sich ausgeglichen und stabil im </a:t>
            </a:r>
            <a:r>
              <a:rPr lang="de-DE" sz="1800" dirty="0" smtClean="0"/>
              <a:t>Gang</a:t>
            </a:r>
            <a:endParaRPr lang="de-DE" sz="1800" dirty="0" smtClean="0"/>
          </a:p>
          <a:p>
            <a:pPr marL="228600" lvl="1">
              <a:lnSpc>
                <a:spcPct val="120000"/>
              </a:lnSpc>
              <a:spcBef>
                <a:spcPts val="1000"/>
              </a:spcBef>
            </a:pPr>
            <a:r>
              <a:rPr lang="de-DE" sz="1800" dirty="0" smtClean="0"/>
              <a:t>Besonders wichtig für die Betonung der Gangart Schritt ist:</a:t>
            </a:r>
          </a:p>
          <a:p>
            <a:pPr marL="685800" lvl="3">
              <a:lnSpc>
                <a:spcPct val="120000"/>
              </a:lnSpc>
              <a:spcBef>
                <a:spcPts val="1000"/>
              </a:spcBef>
            </a:pPr>
            <a:r>
              <a:rPr lang="de-DE" sz="1600" dirty="0" smtClean="0"/>
              <a:t>der </a:t>
            </a:r>
            <a:r>
              <a:rPr lang="de-DE" sz="1600" dirty="0" smtClean="0"/>
              <a:t>Takt, die Geschmeidigkeit und eine gute Köperbeweglichkeit, dies ist entscheidender als ein besonders weites Übertreten beim </a:t>
            </a:r>
            <a:r>
              <a:rPr lang="de-DE" sz="1600" dirty="0" err="1" smtClean="0"/>
              <a:t>Auffußen</a:t>
            </a:r>
            <a:endParaRPr lang="de-DE" sz="1600" dirty="0" smtClean="0"/>
          </a:p>
        </p:txBody>
      </p:sp>
    </p:spTree>
    <p:extLst>
      <p:ext uri="{BB962C8B-B14F-4D97-AF65-F5344CB8AC3E}">
        <p14:creationId xmlns:p14="http://schemas.microsoft.com/office/powerpoint/2010/main" xmlns="" val="21180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52191-F615-4C2D-ADD7-3FA4AD000CEA}"/>
              </a:ext>
            </a:extLst>
          </p:cNvPr>
          <p:cNvSpPr>
            <a:spLocks noGrp="1"/>
          </p:cNvSpPr>
          <p:nvPr>
            <p:ph type="title"/>
          </p:nvPr>
        </p:nvSpPr>
        <p:spPr/>
        <p:txBody>
          <a:bodyPr>
            <a:normAutofit/>
          </a:bodyPr>
          <a:lstStyle/>
          <a:p>
            <a:pPr algn="ctr"/>
            <a:r>
              <a:rPr lang="de-DE" sz="4000" b="1" dirty="0" smtClean="0"/>
              <a:t>Spirit / Charakter / Gesamteindruck  / Temperament</a:t>
            </a:r>
            <a:endParaRPr lang="de-DE" sz="4000" dirty="0"/>
          </a:p>
        </p:txBody>
      </p:sp>
      <p:sp>
        <p:nvSpPr>
          <p:cNvPr id="3" name="Content Placeholder 2">
            <a:extLst>
              <a:ext uri="{FF2B5EF4-FFF2-40B4-BE49-F238E27FC236}">
                <a16:creationId xmlns:a16="http://schemas.microsoft.com/office/drawing/2014/main" xmlns="" id="{5B46B0F4-1F7D-4B1E-86B2-E2D046746889}"/>
              </a:ext>
            </a:extLst>
          </p:cNvPr>
          <p:cNvSpPr>
            <a:spLocks noGrp="1"/>
          </p:cNvSpPr>
          <p:nvPr>
            <p:ph idx="1"/>
          </p:nvPr>
        </p:nvSpPr>
        <p:spPr>
          <a:xfrm>
            <a:off x="315309" y="1825625"/>
            <a:ext cx="11477297" cy="4795892"/>
          </a:xfrm>
        </p:spPr>
        <p:txBody>
          <a:bodyPr>
            <a:normAutofit fontScale="85000" lnSpcReduction="10000"/>
          </a:bodyPr>
          <a:lstStyle/>
          <a:p>
            <a:r>
              <a:rPr lang="de-DE" b="1" dirty="0" smtClean="0"/>
              <a:t>Charakter / Sprit: </a:t>
            </a:r>
            <a:endParaRPr lang="de-DE" sz="2400" dirty="0" smtClean="0"/>
          </a:p>
          <a:p>
            <a:pPr lvl="1"/>
            <a:r>
              <a:rPr lang="de-DE" dirty="0" smtClean="0"/>
              <a:t>Hierbei soll eine Einschätzung erfolgen in Bezug auf den Charakter des jeweiligen Pferde</a:t>
            </a:r>
            <a:endParaRPr lang="de-DE" sz="2000" dirty="0" smtClean="0"/>
          </a:p>
          <a:p>
            <a:pPr lvl="1"/>
            <a:r>
              <a:rPr lang="de-DE" dirty="0" smtClean="0"/>
              <a:t>Gewünscht ist ein temperamentvolles, williges, kooperatives Pferd sowohl im Umgang als auch beim Reiten, </a:t>
            </a:r>
            <a:endParaRPr lang="de-DE" sz="2000" dirty="0" smtClean="0"/>
          </a:p>
          <a:p>
            <a:pPr lvl="1"/>
            <a:r>
              <a:rPr lang="de-DE" dirty="0" smtClean="0"/>
              <a:t>das gleichzeitig in der Lage ist sich leicht wieder zu entspannen. </a:t>
            </a:r>
            <a:endParaRPr lang="de-DE" sz="2000" dirty="0" smtClean="0"/>
          </a:p>
          <a:p>
            <a:pPr lvl="1"/>
            <a:r>
              <a:rPr lang="de-DE" dirty="0" smtClean="0"/>
              <a:t>Das Zeigen von Tempowechseln in den Gängen, eine Vorstellung am durchhängenden Zügel, das Reiten von Schlangenlinien und andere Aufgaben, die die Kooperationsfähigkeit des Pferdes demonstrieren, können die Notengebung </a:t>
            </a:r>
            <a:r>
              <a:rPr lang="de-DE" dirty="0" smtClean="0"/>
              <a:t>verbessern</a:t>
            </a:r>
            <a:endParaRPr lang="de-DE" sz="2400" dirty="0" smtClean="0"/>
          </a:p>
          <a:p>
            <a:r>
              <a:rPr lang="de-DE" b="1" dirty="0" smtClean="0"/>
              <a:t>Gesamteindruck:</a:t>
            </a:r>
            <a:endParaRPr lang="de-DE" sz="2400" dirty="0" smtClean="0"/>
          </a:p>
          <a:p>
            <a:pPr lvl="1"/>
            <a:r>
              <a:rPr lang="de-DE" dirty="0" smtClean="0"/>
              <a:t>Hierfür erfolgt die Beurteilung des Pferdes während der gesamten Show unter Berücksichtigung des Ausdrucks, des Bewegungsablaufes insgesamt, </a:t>
            </a:r>
            <a:endParaRPr lang="de-DE" sz="2000" dirty="0" smtClean="0"/>
          </a:p>
          <a:p>
            <a:pPr lvl="1"/>
            <a:r>
              <a:rPr lang="de-DE" dirty="0" smtClean="0"/>
              <a:t>Die Aufrichtung  des Pferdes, seine Geschmeidigkeit und seiner Oberlinie fließt in die Bewertung ein, </a:t>
            </a:r>
            <a:endParaRPr lang="de-DE" sz="2000" dirty="0" smtClean="0"/>
          </a:p>
          <a:p>
            <a:pPr lvl="1"/>
            <a:r>
              <a:rPr lang="de-DE" dirty="0" smtClean="0"/>
              <a:t>hier ist insbesondere die Haltung des Halses und des Genickbereiches sowie die Kopfhaltung wichtig, </a:t>
            </a:r>
            <a:endParaRPr lang="de-DE" sz="2000" dirty="0" smtClean="0"/>
          </a:p>
          <a:p>
            <a:pPr lvl="1"/>
            <a:r>
              <a:rPr lang="de-DE" dirty="0" smtClean="0"/>
              <a:t>die Aktion des Pferdes, die Höhe und Weite der Bewegungen in allen Gangarten und auch das Tragen des Schweifes als Ausdruck von Zufriedenheit fließen in die Bewertung mit ein</a:t>
            </a:r>
            <a:endParaRPr lang="de-DE" sz="2000" dirty="0" smtClean="0"/>
          </a:p>
          <a:p>
            <a:pPr lvl="1"/>
            <a:endParaRPr lang="is-IS" dirty="0"/>
          </a:p>
        </p:txBody>
      </p:sp>
    </p:spTree>
    <p:extLst>
      <p:ext uri="{BB962C8B-B14F-4D97-AF65-F5344CB8AC3E}">
        <p14:creationId xmlns:p14="http://schemas.microsoft.com/office/powerpoint/2010/main" xmlns="" val="11590524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76" y="28404"/>
            <a:ext cx="10515600" cy="1325563"/>
          </a:xfrm>
        </p:spPr>
        <p:txBody>
          <a:bodyPr>
            <a:normAutofit fontScale="90000"/>
          </a:bodyPr>
          <a:lstStyle/>
          <a:p>
            <a:pPr algn="ctr"/>
            <a:r>
              <a:rPr lang="de-DE" b="1" dirty="0" smtClean="0"/>
              <a:t> </a:t>
            </a:r>
            <a:br>
              <a:rPr lang="de-DE" b="1" dirty="0" smtClean="0"/>
            </a:br>
            <a:r>
              <a:rPr lang="de-DE" b="1" dirty="0" smtClean="0"/>
              <a:t>Grundsätze für die Beurteilung der Reiteigenschaften</a:t>
            </a:r>
            <a:endParaRPr lang="de-DE" b="1" dirty="0"/>
          </a:p>
        </p:txBody>
      </p:sp>
      <p:sp>
        <p:nvSpPr>
          <p:cNvPr id="3" name="Content Placeholder 2"/>
          <p:cNvSpPr>
            <a:spLocks noGrp="1"/>
          </p:cNvSpPr>
          <p:nvPr>
            <p:ph idx="1"/>
          </p:nvPr>
        </p:nvSpPr>
        <p:spPr>
          <a:xfrm>
            <a:off x="504497" y="1970690"/>
            <a:ext cx="11319640" cy="4430110"/>
          </a:xfrm>
        </p:spPr>
        <p:txBody>
          <a:bodyPr>
            <a:normAutofit fontScale="85000" lnSpcReduction="20000"/>
          </a:bodyPr>
          <a:lstStyle/>
          <a:p>
            <a:pPr lvl="0"/>
            <a:r>
              <a:rPr lang="de-DE" sz="3200" dirty="0" smtClean="0"/>
              <a:t>Verstärkte Betonung der Grundkomponenten in der Körperfunktion</a:t>
            </a:r>
          </a:p>
          <a:p>
            <a:pPr lvl="0"/>
            <a:r>
              <a:rPr lang="de-DE" sz="3200" dirty="0" smtClean="0"/>
              <a:t>Ziele hierbei sind: Takt, Gleichgewicht, Geschmeidigkeit, Balance, Selbsthaltung, korrekte Oberlinie</a:t>
            </a:r>
          </a:p>
          <a:p>
            <a:pPr lvl="0"/>
            <a:r>
              <a:rPr lang="de-DE" sz="3200" dirty="0" smtClean="0"/>
              <a:t>Dies sind Elemente, die für alle Anforderungen und die verschiedenen Funktionsbereiche des Reitens von hoher Bedeutung sind.</a:t>
            </a:r>
          </a:p>
          <a:p>
            <a:pPr lvl="0"/>
            <a:r>
              <a:rPr lang="de-DE" sz="3200" dirty="0" smtClean="0"/>
              <a:t>Ein breites Zuchtziel – ermöglicht den Einsatz der Pferde für viele verschiedenen </a:t>
            </a:r>
            <a:r>
              <a:rPr lang="de-DE" sz="3200" dirty="0" smtClean="0"/>
              <a:t>Aufgabenbereichen</a:t>
            </a:r>
            <a:endParaRPr lang="de-DE" sz="3200" dirty="0" smtClean="0"/>
          </a:p>
          <a:p>
            <a:pPr lvl="0"/>
            <a:r>
              <a:rPr lang="de-DE" sz="3200" dirty="0" smtClean="0"/>
              <a:t>Hierfür liegt deshalb eine verstärkte Betonung auf der korrekten Körperform und der Anatomie als einem „Bergauf-Gebäude mit einer besseren Voraussetzung für eine geschmeidige Oberlinie, eine gute, leichte Selbsthaltung verbunden mit entsprechender Tragkraft und eine mühelose Versammlung  </a:t>
            </a:r>
          </a:p>
          <a:p>
            <a:pPr lvl="1"/>
            <a:endParaRPr lang="is-IS" dirty="0"/>
          </a:p>
        </p:txBody>
      </p:sp>
      <p:sp>
        <p:nvSpPr>
          <p:cNvPr id="5" name="Slide Number Placeholder 4"/>
          <p:cNvSpPr>
            <a:spLocks noGrp="1"/>
          </p:cNvSpPr>
          <p:nvPr>
            <p:ph type="sldNum" sz="quarter" idx="12"/>
          </p:nvPr>
        </p:nvSpPr>
        <p:spPr/>
        <p:txBody>
          <a:bodyPr/>
          <a:lstStyle/>
          <a:p>
            <a:fld id="{6D56C703-6F75-417D-928B-026CD8EE6A2A}" type="slidenum">
              <a:rPr lang="is-IS" smtClean="0"/>
              <a:pPr/>
              <a:t>22</a:t>
            </a:fld>
            <a:endParaRPr lang="is-IS"/>
          </a:p>
        </p:txBody>
      </p:sp>
    </p:spTree>
    <p:extLst>
      <p:ext uri="{BB962C8B-B14F-4D97-AF65-F5344CB8AC3E}">
        <p14:creationId xmlns:p14="http://schemas.microsoft.com/office/powerpoint/2010/main" xmlns="" val="262324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207465"/>
            <a:ext cx="11085786" cy="1325563"/>
          </a:xfrm>
        </p:spPr>
        <p:txBody>
          <a:bodyPr/>
          <a:lstStyle/>
          <a:p>
            <a:r>
              <a:rPr lang="de-DE" b="1" dirty="0" smtClean="0"/>
              <a:t>Bewertungsskala - Gesamtpunktzahl</a:t>
            </a:r>
            <a:endParaRPr lang="de-D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07953" y="188633"/>
            <a:ext cx="2573884" cy="3185182"/>
          </a:xfrm>
          <a:prstGeom prst="rect">
            <a:avLst/>
          </a:prstGeom>
        </p:spPr>
      </p:pic>
      <p:sp>
        <p:nvSpPr>
          <p:cNvPr id="5" name="Rechteck 4"/>
          <p:cNvSpPr/>
          <p:nvPr/>
        </p:nvSpPr>
        <p:spPr>
          <a:xfrm>
            <a:off x="426598" y="1516375"/>
            <a:ext cx="9032712" cy="5193217"/>
          </a:xfrm>
          <a:prstGeom prst="rect">
            <a:avLst/>
          </a:prstGeom>
        </p:spPr>
        <p:txBody>
          <a:bodyPr wrap="square">
            <a:spAutoFit/>
          </a:bodyPr>
          <a:lstStyle/>
          <a:p>
            <a:pPr indent="228600">
              <a:lnSpc>
                <a:spcPct val="115000"/>
              </a:lnSpc>
              <a:spcAft>
                <a:spcPts val="1000"/>
              </a:spcAft>
              <a:buFont typeface="Arial" pitchFamily="34" charset="0"/>
              <a:buChar char="•"/>
            </a:pPr>
            <a:r>
              <a:rPr lang="de-DE" b="1" dirty="0" smtClean="0">
                <a:ea typeface="Calibri"/>
                <a:cs typeface="Times New Roman"/>
              </a:rPr>
              <a:t>Die Wertigkeit der einzelnen Merkmale</a:t>
            </a:r>
            <a:endParaRPr lang="de-DE" sz="1600" dirty="0" smtClean="0">
              <a:ea typeface="Calibri"/>
              <a:cs typeface="Times New Roman"/>
            </a:endParaRPr>
          </a:p>
          <a:p>
            <a:pPr marL="800100" lvl="1" indent="-342900">
              <a:lnSpc>
                <a:spcPct val="115000"/>
              </a:lnSpc>
              <a:buFont typeface="Arial" pitchFamily="34" charset="0"/>
              <a:buChar char="•"/>
            </a:pPr>
            <a:r>
              <a:rPr lang="de-DE" dirty="0" smtClean="0">
                <a:ea typeface="Calibri"/>
                <a:cs typeface="Times New Roman"/>
              </a:rPr>
              <a:t>Tölt </a:t>
            </a:r>
            <a:r>
              <a:rPr lang="de-DE" dirty="0" smtClean="0">
                <a:ea typeface="Calibri"/>
                <a:cs typeface="Times New Roman"/>
              </a:rPr>
              <a:t>ist die wertvollste Eigenschaft.</a:t>
            </a:r>
            <a:endParaRPr lang="de-DE" sz="1600" dirty="0" smtClean="0">
              <a:ea typeface="Calibri"/>
              <a:cs typeface="Times New Roman"/>
            </a:endParaRPr>
          </a:p>
          <a:p>
            <a:pPr marL="800100" lvl="1" indent="-342900">
              <a:lnSpc>
                <a:spcPct val="115000"/>
              </a:lnSpc>
              <a:buFont typeface="Arial" pitchFamily="34" charset="0"/>
              <a:buChar char="•"/>
            </a:pPr>
            <a:r>
              <a:rPr lang="de-DE" dirty="0" smtClean="0">
                <a:ea typeface="Calibri"/>
                <a:cs typeface="Times New Roman"/>
              </a:rPr>
              <a:t>Es soll eine gleichmäßigere Verteilung des Gewichtes der einzelnen Eigenschaften </a:t>
            </a:r>
            <a:r>
              <a:rPr lang="de-DE" dirty="0" smtClean="0">
                <a:ea typeface="Calibri"/>
                <a:cs typeface="Times New Roman"/>
              </a:rPr>
              <a:t>erzielt werden</a:t>
            </a:r>
            <a:endParaRPr lang="de-DE" sz="1600" dirty="0" smtClean="0">
              <a:ea typeface="Calibri"/>
              <a:cs typeface="Times New Roman"/>
            </a:endParaRPr>
          </a:p>
          <a:p>
            <a:pPr marL="800100" lvl="1" indent="-342900">
              <a:lnSpc>
                <a:spcPct val="115000"/>
              </a:lnSpc>
              <a:spcAft>
                <a:spcPts val="1000"/>
              </a:spcAft>
              <a:buFont typeface="Arial" pitchFamily="34" charset="0"/>
              <a:buChar char="•"/>
            </a:pPr>
            <a:r>
              <a:rPr lang="de-DE" dirty="0" smtClean="0">
                <a:ea typeface="Calibri"/>
                <a:cs typeface="Times New Roman"/>
              </a:rPr>
              <a:t>Eine besondere Bedeutung hat die Betonung der Vielseitigkeit der Islandpferde </a:t>
            </a:r>
            <a:endParaRPr lang="de-DE" sz="1600" dirty="0" smtClean="0">
              <a:ea typeface="Calibri"/>
              <a:cs typeface="Times New Roman"/>
            </a:endParaRPr>
          </a:p>
          <a:p>
            <a:pPr marL="342900" lvl="0" indent="-342900">
              <a:lnSpc>
                <a:spcPct val="115000"/>
              </a:lnSpc>
              <a:spcAft>
                <a:spcPts val="1000"/>
              </a:spcAft>
              <a:buFont typeface="Arial" pitchFamily="34" charset="0"/>
              <a:buChar char="•"/>
            </a:pPr>
            <a:r>
              <a:rPr lang="de-DE" b="1" dirty="0" smtClean="0">
                <a:ea typeface="Calibri"/>
                <a:cs typeface="Times New Roman"/>
              </a:rPr>
              <a:t>Ein </a:t>
            </a:r>
            <a:r>
              <a:rPr lang="de-DE" b="1" dirty="0" smtClean="0">
                <a:ea typeface="Calibri"/>
                <a:cs typeface="Times New Roman"/>
              </a:rPr>
              <a:t>besonders hohes  Gewicht wird bei der Gebäudebeurteilung auf die Oberlinie </a:t>
            </a:r>
            <a:r>
              <a:rPr lang="de-DE" b="1" dirty="0" smtClean="0">
                <a:ea typeface="Calibri"/>
                <a:cs typeface="Times New Roman"/>
              </a:rPr>
              <a:t>gelegt</a:t>
            </a:r>
            <a:endParaRPr lang="de-DE" sz="1600" dirty="0" smtClean="0">
              <a:ea typeface="Calibri"/>
              <a:cs typeface="Times New Roman"/>
            </a:endParaRPr>
          </a:p>
          <a:p>
            <a:pPr marL="342900" lvl="0" indent="-342900">
              <a:lnSpc>
                <a:spcPct val="115000"/>
              </a:lnSpc>
              <a:spcAft>
                <a:spcPts val="1000"/>
              </a:spcAft>
              <a:buFont typeface="Arial" pitchFamily="34" charset="0"/>
              <a:buChar char="•"/>
            </a:pPr>
            <a:r>
              <a:rPr lang="de-DE" b="1" dirty="0" smtClean="0">
                <a:ea typeface="Calibri"/>
                <a:cs typeface="Times New Roman"/>
              </a:rPr>
              <a:t>Zukünftig </a:t>
            </a:r>
            <a:r>
              <a:rPr lang="de-DE" b="1" dirty="0" smtClean="0">
                <a:ea typeface="Calibri"/>
                <a:cs typeface="Times New Roman"/>
              </a:rPr>
              <a:t>ist eine doppelte Gesamtbewertung in folgender Form</a:t>
            </a:r>
            <a:r>
              <a:rPr lang="de-DE" b="1" dirty="0" smtClean="0">
                <a:ea typeface="Calibri"/>
                <a:cs typeface="Times New Roman"/>
              </a:rPr>
              <a:t>:</a:t>
            </a:r>
            <a:endParaRPr lang="de-DE" dirty="0" smtClean="0">
              <a:ea typeface="Calibri"/>
              <a:cs typeface="Times New Roman"/>
            </a:endParaRPr>
          </a:p>
          <a:p>
            <a:pPr marL="800100" lvl="1" indent="-342900">
              <a:lnSpc>
                <a:spcPct val="115000"/>
              </a:lnSpc>
              <a:buFont typeface="Arial" pitchFamily="34" charset="0"/>
              <a:buChar char="•"/>
            </a:pPr>
            <a:r>
              <a:rPr lang="de-DE" dirty="0" smtClean="0">
                <a:ea typeface="Calibri"/>
                <a:cs typeface="Times New Roman"/>
              </a:rPr>
              <a:t>Heute </a:t>
            </a:r>
            <a:r>
              <a:rPr lang="de-DE" dirty="0" smtClean="0">
                <a:ea typeface="Calibri"/>
                <a:cs typeface="Times New Roman"/>
              </a:rPr>
              <a:t>vergleichen wir in unserer Zuchtprüfung nach FIZO alle Pferde als </a:t>
            </a:r>
            <a:r>
              <a:rPr lang="de-DE" dirty="0" err="1" smtClean="0">
                <a:ea typeface="Calibri"/>
                <a:cs typeface="Times New Roman"/>
              </a:rPr>
              <a:t>Fünfgang</a:t>
            </a:r>
            <a:r>
              <a:rPr lang="de-DE" dirty="0" smtClean="0">
                <a:ea typeface="Calibri"/>
                <a:cs typeface="Times New Roman"/>
              </a:rPr>
              <a:t> </a:t>
            </a:r>
            <a:r>
              <a:rPr lang="de-DE" dirty="0" smtClean="0">
                <a:ea typeface="Calibri"/>
                <a:cs typeface="Times New Roman"/>
              </a:rPr>
              <a:t>Pferde</a:t>
            </a:r>
            <a:r>
              <a:rPr lang="de-DE" dirty="0" smtClean="0">
                <a:ea typeface="Calibri"/>
                <a:cs typeface="Times New Roman"/>
              </a:rPr>
              <a:t>.</a:t>
            </a:r>
            <a:endParaRPr lang="de-DE" sz="1600" dirty="0" smtClean="0">
              <a:ea typeface="Calibri"/>
              <a:cs typeface="Times New Roman"/>
            </a:endParaRPr>
          </a:p>
          <a:p>
            <a:pPr marL="800100" lvl="1" indent="-342900">
              <a:lnSpc>
                <a:spcPct val="115000"/>
              </a:lnSpc>
              <a:buFont typeface="Arial" pitchFamily="34" charset="0"/>
              <a:buChar char="•"/>
            </a:pPr>
            <a:r>
              <a:rPr lang="de-DE" dirty="0" smtClean="0">
                <a:ea typeface="Calibri"/>
                <a:cs typeface="Times New Roman"/>
              </a:rPr>
              <a:t>Zukünftig wollen wir auch zusätzlich eine Gesamtnote ermitteln für alle Pferde </a:t>
            </a:r>
            <a:r>
              <a:rPr lang="de-DE" dirty="0" smtClean="0">
                <a:ea typeface="Calibri"/>
                <a:cs typeface="Times New Roman"/>
              </a:rPr>
              <a:t>als Viergang-Pferde </a:t>
            </a:r>
            <a:endParaRPr lang="de-DE" sz="1600" dirty="0" smtClean="0">
              <a:ea typeface="Calibri"/>
              <a:cs typeface="Times New Roman"/>
            </a:endParaRPr>
          </a:p>
          <a:p>
            <a:pPr marL="800100" lvl="1" indent="-342900">
              <a:lnSpc>
                <a:spcPct val="115000"/>
              </a:lnSpc>
              <a:spcAft>
                <a:spcPts val="1000"/>
              </a:spcAft>
              <a:buFont typeface="Arial" pitchFamily="34" charset="0"/>
              <a:buChar char="•"/>
            </a:pPr>
            <a:r>
              <a:rPr lang="de-DE" dirty="0" smtClean="0">
                <a:ea typeface="Calibri"/>
                <a:cs typeface="Times New Roman"/>
              </a:rPr>
              <a:t>Unterstützt wird dies durch die Ermittlung des Genstatus der Pferde in Bezug auf das </a:t>
            </a:r>
            <a:r>
              <a:rPr lang="de-DE" dirty="0" smtClean="0">
                <a:ea typeface="Calibri"/>
                <a:cs typeface="Times New Roman"/>
              </a:rPr>
              <a:t>Pace-Gens</a:t>
            </a:r>
          </a:p>
          <a:p>
            <a:pPr marL="342900" indent="-342900">
              <a:lnSpc>
                <a:spcPct val="115000"/>
              </a:lnSpc>
              <a:spcAft>
                <a:spcPts val="1000"/>
              </a:spcAft>
              <a:buFont typeface="Arial" pitchFamily="34" charset="0"/>
              <a:buChar char="•"/>
            </a:pPr>
            <a:r>
              <a:rPr lang="de-DE" b="1" dirty="0" smtClean="0">
                <a:ea typeface="Calibri"/>
                <a:cs typeface="Times New Roman"/>
              </a:rPr>
              <a:t>Das </a:t>
            </a:r>
            <a:r>
              <a:rPr lang="de-DE" b="1" dirty="0" smtClean="0">
                <a:ea typeface="Calibri"/>
                <a:cs typeface="Times New Roman"/>
              </a:rPr>
              <a:t>Ziel ist die Zucht von hochwertigen Reitpferden als 4-Gänger oder 5-Gänger.</a:t>
            </a:r>
            <a:endParaRPr lang="de-DE" sz="1600" dirty="0">
              <a:ea typeface="Calibri"/>
              <a:cs typeface="Times New Roman"/>
            </a:endParaRPr>
          </a:p>
        </p:txBody>
      </p:sp>
    </p:spTree>
    <p:extLst>
      <p:ext uri="{BB962C8B-B14F-4D97-AF65-F5344CB8AC3E}">
        <p14:creationId xmlns:p14="http://schemas.microsoft.com/office/powerpoint/2010/main" xmlns="" val="32428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8BEF6-E25D-44A6-80BE-2C5B344C159C}"/>
              </a:ext>
            </a:extLst>
          </p:cNvPr>
          <p:cNvSpPr>
            <a:spLocks noGrp="1"/>
          </p:cNvSpPr>
          <p:nvPr>
            <p:ph type="title"/>
          </p:nvPr>
        </p:nvSpPr>
        <p:spPr/>
        <p:txBody>
          <a:bodyPr>
            <a:normAutofit/>
          </a:bodyPr>
          <a:lstStyle/>
          <a:p>
            <a:pPr algn="ctr"/>
            <a:r>
              <a:rPr lang="de-DE" sz="4000" b="1" dirty="0" smtClean="0"/>
              <a:t>Genetische Korrelationen einzelner Merkmale</a:t>
            </a:r>
            <a:endParaRPr lang="is-IS" sz="4000" dirty="0"/>
          </a:p>
        </p:txBody>
      </p:sp>
      <p:sp>
        <p:nvSpPr>
          <p:cNvPr id="3" name="Content Placeholder 2">
            <a:extLst>
              <a:ext uri="{FF2B5EF4-FFF2-40B4-BE49-F238E27FC236}">
                <a16:creationId xmlns:a16="http://schemas.microsoft.com/office/drawing/2014/main" xmlns="" id="{00E1BDFF-479A-444F-9684-D4B1D69C2977}"/>
              </a:ext>
            </a:extLst>
          </p:cNvPr>
          <p:cNvSpPr>
            <a:spLocks noGrp="1"/>
          </p:cNvSpPr>
          <p:nvPr>
            <p:ph idx="1"/>
          </p:nvPr>
        </p:nvSpPr>
        <p:spPr>
          <a:xfrm>
            <a:off x="394138" y="1734206"/>
            <a:ext cx="11430000" cy="4745421"/>
          </a:xfrm>
        </p:spPr>
        <p:txBody>
          <a:bodyPr>
            <a:normAutofit fontScale="92500"/>
          </a:bodyPr>
          <a:lstStyle/>
          <a:p>
            <a:pPr lvl="0"/>
            <a:r>
              <a:rPr lang="de-DE" dirty="0" smtClean="0"/>
              <a:t>Für die Oberlinie  (Hals, Widerrist und Schultern, Rücken, Kruppe und Proportionen) besteht eine signifikante Korrelation zu den Reiteigenschaften </a:t>
            </a:r>
          </a:p>
          <a:p>
            <a:pPr lvl="0"/>
            <a:r>
              <a:rPr lang="de-DE" dirty="0" smtClean="0"/>
              <a:t>Dies gilt auch für Hufe</a:t>
            </a:r>
          </a:p>
          <a:p>
            <a:pPr lvl="0"/>
            <a:r>
              <a:rPr lang="de-DE" dirty="0" smtClean="0"/>
              <a:t>eine geringe Korrelation mit den Reiteigenschaften  besteht für die Qualität und Korrektheit der Beine</a:t>
            </a:r>
          </a:p>
          <a:p>
            <a:pPr lvl="0"/>
            <a:r>
              <a:rPr lang="de-DE" dirty="0" smtClean="0">
                <a:solidFill>
                  <a:srgbClr val="FF0000"/>
                </a:solidFill>
              </a:rPr>
              <a:t>Generell besteht eine positive (und oft hohe) genetische Korrelation zwischen den einzelnen Merkmalen von Reiteigenschaften. </a:t>
            </a:r>
          </a:p>
          <a:p>
            <a:pPr lvl="0"/>
            <a:r>
              <a:rPr lang="de-DE" dirty="0" smtClean="0">
                <a:solidFill>
                  <a:srgbClr val="FF0000"/>
                </a:solidFill>
              </a:rPr>
              <a:t>Eine Änderungen der Gewichtungsfaktoren von einzelnen Merkmalen  haben daher wenig Einfluss auf den genetischen Fortschritt.</a:t>
            </a:r>
          </a:p>
          <a:p>
            <a:pPr lvl="0"/>
            <a:r>
              <a:rPr lang="de-DE" dirty="0" smtClean="0">
                <a:solidFill>
                  <a:srgbClr val="FF0000"/>
                </a:solidFill>
              </a:rPr>
              <a:t>Der Schritt hat die niedrigste Korrelation mit den anderen Reiteigenschaften,  auch zu Renn-Galopp und Pass bestehen eher negative Korrelationen</a:t>
            </a:r>
            <a:endParaRPr lang="de-DE" dirty="0">
              <a:solidFill>
                <a:srgbClr val="FF0000"/>
              </a:solidFill>
            </a:endParaRPr>
          </a:p>
        </p:txBody>
      </p:sp>
    </p:spTree>
    <p:extLst>
      <p:ext uri="{BB962C8B-B14F-4D97-AF65-F5344CB8AC3E}">
        <p14:creationId xmlns:p14="http://schemas.microsoft.com/office/powerpoint/2010/main" xmlns="" val="407174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31397-6A1D-4F02-BFC6-507522441C05}"/>
              </a:ext>
            </a:extLst>
          </p:cNvPr>
          <p:cNvSpPr>
            <a:spLocks noGrp="1"/>
          </p:cNvSpPr>
          <p:nvPr>
            <p:ph type="title"/>
          </p:nvPr>
        </p:nvSpPr>
        <p:spPr>
          <a:xfrm>
            <a:off x="838200" y="365125"/>
            <a:ext cx="10515600" cy="1325563"/>
          </a:xfrm>
        </p:spPr>
        <p:txBody>
          <a:bodyPr>
            <a:normAutofit/>
          </a:bodyPr>
          <a:lstStyle/>
          <a:p>
            <a:r>
              <a:rPr lang="de-DE" sz="4000" b="1" dirty="0" smtClean="0"/>
              <a:t>Genetische Korrelationen einzelner Merkmale</a:t>
            </a:r>
            <a:endParaRPr lang="is-IS" sz="4000" dirty="0"/>
          </a:p>
        </p:txBody>
      </p:sp>
      <p:sp>
        <p:nvSpPr>
          <p:cNvPr id="3" name="Content Placeholder 2">
            <a:extLst>
              <a:ext uri="{FF2B5EF4-FFF2-40B4-BE49-F238E27FC236}">
                <a16:creationId xmlns:a16="http://schemas.microsoft.com/office/drawing/2014/main" xmlns="" id="{73AD0D93-1000-4E62-97EB-2F1CFDFB1E8F}"/>
              </a:ext>
            </a:extLst>
          </p:cNvPr>
          <p:cNvSpPr>
            <a:spLocks noGrp="1"/>
          </p:cNvSpPr>
          <p:nvPr>
            <p:ph idx="1"/>
          </p:nvPr>
        </p:nvSpPr>
        <p:spPr>
          <a:xfrm>
            <a:off x="362607" y="1825624"/>
            <a:ext cx="11545857" cy="4717065"/>
          </a:xfrm>
        </p:spPr>
        <p:txBody>
          <a:bodyPr>
            <a:normAutofit fontScale="92500" lnSpcReduction="20000"/>
          </a:bodyPr>
          <a:lstStyle/>
          <a:p>
            <a:r>
              <a:rPr lang="de-DE" b="1" dirty="0" smtClean="0"/>
              <a:t>Zusammenhänge zwischen den überprüften Eigenschaften der Feldprüfungen im Zuchtbereich und den </a:t>
            </a:r>
            <a:r>
              <a:rPr lang="de-DE" b="1" dirty="0" smtClean="0"/>
              <a:t>Wettbewerbsergebnissen </a:t>
            </a:r>
            <a:r>
              <a:rPr lang="de-DE" b="1" dirty="0" smtClean="0"/>
              <a:t>im Sport </a:t>
            </a:r>
            <a:endParaRPr lang="de-DE" sz="2400" dirty="0" smtClean="0"/>
          </a:p>
          <a:p>
            <a:pPr lvl="0"/>
            <a:r>
              <a:rPr lang="de-DE" dirty="0" smtClean="0"/>
              <a:t>Hier für die Prüfungen im Tölt, </a:t>
            </a:r>
            <a:r>
              <a:rPr lang="de-DE" dirty="0" err="1" smtClean="0"/>
              <a:t>Viergang</a:t>
            </a:r>
            <a:r>
              <a:rPr lang="de-DE" dirty="0" smtClean="0"/>
              <a:t>, </a:t>
            </a:r>
            <a:r>
              <a:rPr lang="de-DE" dirty="0" err="1" smtClean="0"/>
              <a:t>Fünfgang</a:t>
            </a:r>
            <a:r>
              <a:rPr lang="de-DE" dirty="0" smtClean="0"/>
              <a:t> und Passrennen</a:t>
            </a:r>
            <a:endParaRPr lang="de-DE" sz="2400" dirty="0" smtClean="0"/>
          </a:p>
          <a:p>
            <a:pPr lvl="0"/>
            <a:r>
              <a:rPr lang="de-DE" dirty="0" smtClean="0"/>
              <a:t>Oft hohe positive genetische Korrelation mit Gebäudemerkmalen :</a:t>
            </a:r>
            <a:endParaRPr lang="de-DE" sz="2400" dirty="0" smtClean="0"/>
          </a:p>
          <a:p>
            <a:pPr lvl="1"/>
            <a:r>
              <a:rPr lang="de-DE" dirty="0" smtClean="0"/>
              <a:t>Hals, Widerrist und Schultern, Proportionen und Hufe</a:t>
            </a:r>
            <a:endParaRPr lang="de-DE" sz="2000" dirty="0" smtClean="0"/>
          </a:p>
          <a:p>
            <a:pPr lvl="0"/>
            <a:r>
              <a:rPr lang="de-DE" dirty="0" smtClean="0"/>
              <a:t>Ergebnisse der Zuchtprüfungen im Tölt:   96% genetische Korrelationen zu Ergebnissen im Tölt-Wettbewerb</a:t>
            </a:r>
            <a:endParaRPr lang="de-DE" sz="2400" dirty="0" smtClean="0"/>
          </a:p>
          <a:p>
            <a:pPr lvl="0"/>
            <a:r>
              <a:rPr lang="de-DE" dirty="0" smtClean="0"/>
              <a:t>Ergebnisse der Zuchtprüfungen im Trab:  95%.  genetische Korrelationen zu Ergebnissen im Viergang-Wettbewerb</a:t>
            </a:r>
            <a:endParaRPr lang="de-DE" sz="2400" dirty="0" smtClean="0"/>
          </a:p>
          <a:p>
            <a:pPr lvl="0"/>
            <a:r>
              <a:rPr lang="de-DE" dirty="0" smtClean="0"/>
              <a:t>Ergebnisse der Zuchtprüfungen im Pass :   83%  genetische Korrelationen zu Ergebnissen im Passrennen</a:t>
            </a:r>
            <a:endParaRPr lang="de-DE" sz="2400" dirty="0" smtClean="0"/>
          </a:p>
          <a:p>
            <a:pPr lvl="0"/>
            <a:r>
              <a:rPr lang="de-DE" dirty="0" smtClean="0"/>
              <a:t>Ergebnisse der Zuchtprüfungen für Spirit und Temperament : 75%-88%- genetische Korrelation mit den Sport-Wettbewerbsergebnissen </a:t>
            </a:r>
            <a:endParaRPr lang="de-DE" sz="2400" dirty="0" smtClean="0"/>
          </a:p>
        </p:txBody>
      </p:sp>
    </p:spTree>
    <p:extLst>
      <p:ext uri="{BB962C8B-B14F-4D97-AF65-F5344CB8AC3E}">
        <p14:creationId xmlns:p14="http://schemas.microsoft.com/office/powerpoint/2010/main" xmlns="" val="16790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51F24-FADB-497B-B818-E1C7DFB9340F}"/>
              </a:ext>
            </a:extLst>
          </p:cNvPr>
          <p:cNvSpPr>
            <a:spLocks noGrp="1"/>
          </p:cNvSpPr>
          <p:nvPr>
            <p:ph type="title"/>
          </p:nvPr>
        </p:nvSpPr>
        <p:spPr>
          <a:xfrm>
            <a:off x="1061484" y="216158"/>
            <a:ext cx="10515600" cy="1325563"/>
          </a:xfrm>
        </p:spPr>
        <p:txBody>
          <a:bodyPr>
            <a:normAutofit/>
          </a:bodyPr>
          <a:lstStyle/>
          <a:p>
            <a:r>
              <a:rPr lang="de-DE" sz="4000" b="1" dirty="0" smtClean="0"/>
              <a:t>Die Gewichtung der Faktoren</a:t>
            </a:r>
            <a:endParaRPr lang="de-DE" sz="4000" dirty="0"/>
          </a:p>
        </p:txBody>
      </p:sp>
      <p:sp>
        <p:nvSpPr>
          <p:cNvPr id="3" name="Content Placeholder 2">
            <a:extLst>
              <a:ext uri="{FF2B5EF4-FFF2-40B4-BE49-F238E27FC236}">
                <a16:creationId xmlns:a16="http://schemas.microsoft.com/office/drawing/2014/main" xmlns="" id="{D6582BC8-73C1-4339-BF58-17DF48B89758}"/>
              </a:ext>
            </a:extLst>
          </p:cNvPr>
          <p:cNvSpPr>
            <a:spLocks noGrp="1"/>
          </p:cNvSpPr>
          <p:nvPr>
            <p:ph idx="1"/>
          </p:nvPr>
        </p:nvSpPr>
        <p:spPr>
          <a:xfrm>
            <a:off x="409903" y="1923393"/>
            <a:ext cx="11382704" cy="4461640"/>
          </a:xfrm>
        </p:spPr>
        <p:txBody>
          <a:bodyPr/>
          <a:lstStyle/>
          <a:p>
            <a:pPr lvl="0"/>
            <a:r>
              <a:rPr lang="de-DE" dirty="0" smtClean="0"/>
              <a:t>Der Schwerpunkt auf die Vielseitigkeit der Pferde wird verstärkt</a:t>
            </a:r>
            <a:endParaRPr lang="de-DE" sz="2400" dirty="0" smtClean="0"/>
          </a:p>
          <a:p>
            <a:pPr lvl="0"/>
            <a:r>
              <a:rPr lang="de-DE" dirty="0" smtClean="0"/>
              <a:t>das Augenmerk wird vermehrt auf die Grundgangarten gelegt</a:t>
            </a:r>
            <a:endParaRPr lang="de-DE" sz="2400" dirty="0" smtClean="0"/>
          </a:p>
          <a:p>
            <a:pPr lvl="0"/>
            <a:r>
              <a:rPr lang="de-DE" dirty="0" err="1" smtClean="0"/>
              <a:t>Canter</a:t>
            </a:r>
            <a:r>
              <a:rPr lang="de-DE" dirty="0" smtClean="0"/>
              <a:t> (langsamer Galopp) und Galopp werden als zwei getrennte Merkmale gewertet: </a:t>
            </a:r>
            <a:endParaRPr lang="de-DE" sz="2400" dirty="0" smtClean="0"/>
          </a:p>
          <a:p>
            <a:pPr lvl="1"/>
            <a:r>
              <a:rPr lang="de-DE" dirty="0" smtClean="0"/>
              <a:t>Der </a:t>
            </a:r>
            <a:r>
              <a:rPr lang="de-DE" dirty="0" err="1" smtClean="0"/>
              <a:t>Canter</a:t>
            </a:r>
            <a:r>
              <a:rPr lang="de-DE" dirty="0" smtClean="0"/>
              <a:t> ist eine Gangart mit einem </a:t>
            </a:r>
            <a:r>
              <a:rPr lang="de-DE" dirty="0" err="1" smtClean="0"/>
              <a:t>Dreitakt</a:t>
            </a:r>
            <a:endParaRPr lang="de-DE" sz="2000" dirty="0" smtClean="0"/>
          </a:p>
          <a:p>
            <a:pPr lvl="1"/>
            <a:r>
              <a:rPr lang="de-DE" dirty="0" smtClean="0"/>
              <a:t>Der schnelle Galopp (Renngalopp) ist eine Gangart im Vier-Takt.</a:t>
            </a:r>
            <a:endParaRPr lang="de-DE" sz="2000" dirty="0" smtClean="0"/>
          </a:p>
          <a:p>
            <a:pPr lvl="0"/>
            <a:r>
              <a:rPr lang="de-DE" dirty="0" smtClean="0"/>
              <a:t>Von daher wird der Galopp definiert und gewertet als eine Gangart mit zwei Eigenschaften.</a:t>
            </a:r>
            <a:endParaRPr lang="de-DE" sz="2400" dirty="0" smtClean="0"/>
          </a:p>
          <a:p>
            <a:pPr lvl="0"/>
            <a:r>
              <a:rPr lang="de-DE" dirty="0" smtClean="0"/>
              <a:t>Auf diese Weise erhält man korrektere Informationen</a:t>
            </a:r>
            <a:endParaRPr lang="de-DE" sz="2400" dirty="0"/>
          </a:p>
        </p:txBody>
      </p:sp>
    </p:spTree>
    <p:extLst>
      <p:ext uri="{BB962C8B-B14F-4D97-AF65-F5344CB8AC3E}">
        <p14:creationId xmlns:p14="http://schemas.microsoft.com/office/powerpoint/2010/main" xmlns="" val="139841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C72B7-8B3E-47B0-B9BC-49C779DB83A1}"/>
              </a:ext>
            </a:extLst>
          </p:cNvPr>
          <p:cNvSpPr>
            <a:spLocks noGrp="1"/>
          </p:cNvSpPr>
          <p:nvPr>
            <p:ph type="title"/>
          </p:nvPr>
        </p:nvSpPr>
        <p:spPr>
          <a:xfrm>
            <a:off x="346841" y="173427"/>
            <a:ext cx="11382704" cy="993228"/>
          </a:xfrm>
        </p:spPr>
        <p:txBody>
          <a:bodyPr>
            <a:normAutofit fontScale="90000"/>
          </a:bodyPr>
          <a:lstStyle/>
          <a:p>
            <a:pPr algn="ctr"/>
            <a:r>
              <a:rPr lang="de-DE" sz="4000" b="1" dirty="0" smtClean="0"/>
              <a:t>Gewichtungsfaktoren </a:t>
            </a:r>
            <a:r>
              <a:rPr lang="de-DE" sz="4000" b="1" dirty="0" smtClean="0"/>
              <a:t>- die Ideen (die rechte </a:t>
            </a:r>
            <a:r>
              <a:rPr lang="de-DE" sz="4000" b="1" dirty="0" smtClean="0"/>
              <a:t> Tabelle ist </a:t>
            </a:r>
            <a:r>
              <a:rPr lang="de-DE" sz="4000" b="1" dirty="0" smtClean="0"/>
              <a:t>der Vorschlag des isländischen Zuchtrates)</a:t>
            </a:r>
            <a:endParaRPr lang="is-IS" sz="4000" b="1" dirty="0"/>
          </a:p>
        </p:txBody>
      </p:sp>
      <p:graphicFrame>
        <p:nvGraphicFramePr>
          <p:cNvPr id="8" name="Content Placeholder 7">
            <a:extLst>
              <a:ext uri="{FF2B5EF4-FFF2-40B4-BE49-F238E27FC236}">
                <a16:creationId xmlns:a16="http://schemas.microsoft.com/office/drawing/2014/main" xmlns="" id="{0E9BC71A-BEB1-43BE-A4B9-1701A28BFF75}"/>
              </a:ext>
            </a:extLst>
          </p:cNvPr>
          <p:cNvGraphicFramePr>
            <a:graphicFrameLocks noGrp="1"/>
          </p:cNvGraphicFramePr>
          <p:nvPr>
            <p:ph idx="1"/>
            <p:extLst>
              <p:ext uri="{D42A27DB-BD31-4B8C-83A1-F6EECF244321}">
                <p14:modId xmlns:p14="http://schemas.microsoft.com/office/powerpoint/2010/main" xmlns="" val="1757209551"/>
              </p:ext>
            </p:extLst>
          </p:nvPr>
        </p:nvGraphicFramePr>
        <p:xfrm>
          <a:off x="220717" y="1404162"/>
          <a:ext cx="5491312" cy="5219141"/>
        </p:xfrm>
        <a:graphic>
          <a:graphicData uri="http://schemas.openxmlformats.org/drawingml/2006/table">
            <a:tbl>
              <a:tblPr firstRow="1" firstCol="1" bandRow="1"/>
              <a:tblGrid>
                <a:gridCol w="1463745">
                  <a:extLst>
                    <a:ext uri="{9D8B030D-6E8A-4147-A177-3AD203B41FA5}">
                      <a16:colId xmlns:a16="http://schemas.microsoft.com/office/drawing/2014/main" xmlns="" val="2191322344"/>
                    </a:ext>
                  </a:extLst>
                </a:gridCol>
                <a:gridCol w="1190787">
                  <a:extLst>
                    <a:ext uri="{9D8B030D-6E8A-4147-A177-3AD203B41FA5}">
                      <a16:colId xmlns:a16="http://schemas.microsoft.com/office/drawing/2014/main" xmlns="" val="2308890282"/>
                    </a:ext>
                  </a:extLst>
                </a:gridCol>
                <a:gridCol w="1771115">
                  <a:extLst>
                    <a:ext uri="{9D8B030D-6E8A-4147-A177-3AD203B41FA5}">
                      <a16:colId xmlns:a16="http://schemas.microsoft.com/office/drawing/2014/main" xmlns="" val="3380357290"/>
                    </a:ext>
                  </a:extLst>
                </a:gridCol>
                <a:gridCol w="1065665">
                  <a:extLst>
                    <a:ext uri="{9D8B030D-6E8A-4147-A177-3AD203B41FA5}">
                      <a16:colId xmlns:a16="http://schemas.microsoft.com/office/drawing/2014/main" xmlns="" val="2707873880"/>
                    </a:ext>
                  </a:extLst>
                </a:gridCol>
              </a:tblGrid>
              <a:tr h="315902">
                <a:tc>
                  <a:txBody>
                    <a:bodyPr/>
                    <a:lstStyle/>
                    <a:p>
                      <a:pPr algn="ctr">
                        <a:lnSpc>
                          <a:spcPct val="107000"/>
                        </a:lnSpc>
                        <a:spcAft>
                          <a:spcPts val="0"/>
                        </a:spcAft>
                      </a:pPr>
                      <a:r>
                        <a:rPr lang="en-US" sz="20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Merkmal</a:t>
                      </a: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Merkmal</a:t>
                      </a: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4174645"/>
                  </a:ext>
                </a:extLst>
              </a:tr>
              <a:tr h="398055">
                <a:tc>
                  <a:txBody>
                    <a:bodyPr/>
                    <a:lstStyle/>
                    <a:p>
                      <a:pPr algn="ctr">
                        <a:lnSpc>
                          <a:spcPct val="107000"/>
                        </a:lnSpc>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Kopf</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Tölt </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7744150"/>
                  </a:ext>
                </a:extLst>
              </a:tr>
              <a:tr h="980576">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Nacken</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Widerrist</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Schultern</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Trab</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4973744"/>
                  </a:ext>
                </a:extLst>
              </a:tr>
              <a:tr h="648239">
                <a:tc>
                  <a:txBody>
                    <a:bodyPr/>
                    <a:lstStyle/>
                    <a:p>
                      <a:pPr algn="ctr">
                        <a:lnSpc>
                          <a:spcPct val="107000"/>
                        </a:lnSpc>
                        <a:spcAft>
                          <a:spcPts val="0"/>
                        </a:spcAft>
                      </a:pPr>
                      <a:r>
                        <a:rPr lang="is-I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Rücken &amp; Kruppe</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Pass</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3905910"/>
                  </a:ext>
                </a:extLst>
              </a:tr>
              <a:tr h="409760">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Proportionen</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Canter</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9095455"/>
                  </a:ext>
                </a:extLst>
              </a:tr>
              <a:tr h="461997">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Beinqualität</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s-IS" sz="2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Gallop</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6962190"/>
                  </a:ext>
                </a:extLst>
              </a:tr>
              <a:tr h="648239">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Korrektheit</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der</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Beine</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2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Spirit</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4116843"/>
                  </a:ext>
                </a:extLst>
              </a:tr>
              <a:tr h="359665">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Hufe</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Gesamteindruck</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7047789"/>
                  </a:ext>
                </a:extLst>
              </a:tr>
              <a:tr h="648239">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Mähne</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Schweif</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Schritt</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742008"/>
                  </a:ext>
                </a:extLst>
              </a:tr>
              <a:tr h="315902">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4214787"/>
                  </a:ext>
                </a:extLst>
              </a:tr>
            </a:tbl>
          </a:graphicData>
        </a:graphic>
      </p:graphicFrame>
      <p:graphicFrame>
        <p:nvGraphicFramePr>
          <p:cNvPr id="9" name="Table 8">
            <a:extLst>
              <a:ext uri="{FF2B5EF4-FFF2-40B4-BE49-F238E27FC236}">
                <a16:creationId xmlns:a16="http://schemas.microsoft.com/office/drawing/2014/main" xmlns="" id="{6126DB6E-CE55-4A83-9034-E9B00B7E22FB}"/>
              </a:ext>
            </a:extLst>
          </p:cNvPr>
          <p:cNvGraphicFramePr>
            <a:graphicFrameLocks noGrp="1"/>
          </p:cNvGraphicFramePr>
          <p:nvPr>
            <p:extLst>
              <p:ext uri="{D42A27DB-BD31-4B8C-83A1-F6EECF244321}">
                <p14:modId xmlns:p14="http://schemas.microsoft.com/office/powerpoint/2010/main" xmlns="" val="1335487695"/>
              </p:ext>
            </p:extLst>
          </p:nvPr>
        </p:nvGraphicFramePr>
        <p:xfrm>
          <a:off x="6096000" y="1404162"/>
          <a:ext cx="5885793" cy="5221634"/>
        </p:xfrm>
        <a:graphic>
          <a:graphicData uri="http://schemas.openxmlformats.org/drawingml/2006/table">
            <a:tbl>
              <a:tblPr firstRow="1" firstCol="1" bandRow="1"/>
              <a:tblGrid>
                <a:gridCol w="1578548">
                  <a:extLst>
                    <a:ext uri="{9D8B030D-6E8A-4147-A177-3AD203B41FA5}">
                      <a16:colId xmlns:a16="http://schemas.microsoft.com/office/drawing/2014/main" xmlns="" val="2733100552"/>
                    </a:ext>
                  </a:extLst>
                </a:gridCol>
                <a:gridCol w="1284303">
                  <a:extLst>
                    <a:ext uri="{9D8B030D-6E8A-4147-A177-3AD203B41FA5}">
                      <a16:colId xmlns:a16="http://schemas.microsoft.com/office/drawing/2014/main" xmlns="" val="1425001034"/>
                    </a:ext>
                  </a:extLst>
                </a:gridCol>
                <a:gridCol w="1869893">
                  <a:extLst>
                    <a:ext uri="{9D8B030D-6E8A-4147-A177-3AD203B41FA5}">
                      <a16:colId xmlns:a16="http://schemas.microsoft.com/office/drawing/2014/main" xmlns="" val="4010603674"/>
                    </a:ext>
                  </a:extLst>
                </a:gridCol>
                <a:gridCol w="1153049">
                  <a:extLst>
                    <a:ext uri="{9D8B030D-6E8A-4147-A177-3AD203B41FA5}">
                      <a16:colId xmlns:a16="http://schemas.microsoft.com/office/drawing/2014/main" xmlns="" val="924054151"/>
                    </a:ext>
                  </a:extLst>
                </a:gridCol>
              </a:tblGrid>
              <a:tr h="322632">
                <a:tc>
                  <a:txBody>
                    <a:bodyPr/>
                    <a:lstStyle/>
                    <a:p>
                      <a:pPr algn="ctr">
                        <a:lnSpc>
                          <a:spcPct val="107000"/>
                        </a:lnSpc>
                        <a:spcAft>
                          <a:spcPts val="0"/>
                        </a:spcAft>
                      </a:pPr>
                      <a:r>
                        <a:rPr lang="en-US" sz="20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Merkmal</a:t>
                      </a: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Merkmal</a:t>
                      </a: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s-I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3904512"/>
                  </a:ext>
                </a:extLst>
              </a:tr>
              <a:tr h="398055">
                <a:tc>
                  <a:txBody>
                    <a:bodyPr/>
                    <a:lstStyle/>
                    <a:p>
                      <a:pPr algn="ctr">
                        <a:lnSpc>
                          <a:spcPct val="107000"/>
                        </a:lnSpc>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Kopf</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Tölt </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4024484"/>
                  </a:ext>
                </a:extLst>
              </a:tr>
              <a:tr h="972827">
                <a:tc>
                  <a:txBody>
                    <a:bodyPr/>
                    <a:lstStyle/>
                    <a:p>
                      <a:pPr marL="0" algn="ctr" defTabSz="914400" rtl="0" eaLnBrk="1" latinLnBrk="0" hangingPunct="1">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Nacken</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Widerrist</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Schultern</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Trab</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092050"/>
                  </a:ext>
                </a:extLst>
              </a:tr>
              <a:tr h="645263">
                <a:tc>
                  <a:txBody>
                    <a:bodyPr/>
                    <a:lstStyle/>
                    <a:p>
                      <a:pPr marL="0" algn="ctr" defTabSz="914400" rtl="0" eaLnBrk="1" latinLnBrk="0" hangingPunct="1">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Rücken</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Kruppe</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Pass </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4387326"/>
                  </a:ext>
                </a:extLst>
              </a:tr>
              <a:tr h="443459">
                <a:tc>
                  <a:txBody>
                    <a:bodyPr/>
                    <a:lstStyle/>
                    <a:p>
                      <a:pPr marL="0" algn="ctr" defTabSz="914400" rtl="0" eaLnBrk="1" latinLnBrk="0" hangingPunct="1">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Proportionen</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is-IS" sz="2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Canter</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7718138"/>
                  </a:ext>
                </a:extLst>
              </a:tr>
              <a:tr h="409904">
                <a:tc>
                  <a:txBody>
                    <a:bodyPr/>
                    <a:lstStyle/>
                    <a:p>
                      <a:pPr algn="ctr">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Beinqualität</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Gallop</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9756641"/>
                  </a:ext>
                </a:extLst>
              </a:tr>
              <a:tr h="645263">
                <a:tc>
                  <a:txBody>
                    <a:bodyPr/>
                    <a:lstStyle/>
                    <a:p>
                      <a:pPr marL="0" algn="ctr" defTabSz="914400" rtl="0" eaLnBrk="1" latinLnBrk="0" hangingPunct="1">
                        <a:lnSpc>
                          <a:spcPct val="107000"/>
                        </a:lnSpc>
                        <a:spcAft>
                          <a:spcPts val="0"/>
                        </a:spcAft>
                      </a:pP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Korrektheit</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der</a:t>
                      </a:r>
                      <a:r>
                        <a:rPr lang="en-US" sz="2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Beine</a:t>
                      </a:r>
                      <a:endPar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is-I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Spirit</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5327802"/>
                  </a:ext>
                </a:extLst>
              </a:tr>
              <a:tr h="382720">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Hufe</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Gesamteindruck</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5442293"/>
                  </a:ext>
                </a:extLst>
              </a:tr>
              <a:tr h="645263">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Mähne</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Schweif</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Schritt</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9548282"/>
                  </a:ext>
                </a:extLst>
              </a:tr>
              <a:tr h="322632">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s-I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0767085"/>
                  </a:ext>
                </a:extLst>
              </a:tr>
            </a:tbl>
          </a:graphicData>
        </a:graphic>
      </p:graphicFrame>
    </p:spTree>
    <p:extLst>
      <p:ext uri="{BB962C8B-B14F-4D97-AF65-F5344CB8AC3E}">
        <p14:creationId xmlns:p14="http://schemas.microsoft.com/office/powerpoint/2010/main" xmlns="" val="4180039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953FF-183D-4C67-920A-945B522DAE92}"/>
              </a:ext>
            </a:extLst>
          </p:cNvPr>
          <p:cNvSpPr>
            <a:spLocks noGrp="1"/>
          </p:cNvSpPr>
          <p:nvPr>
            <p:ph type="title"/>
          </p:nvPr>
        </p:nvSpPr>
        <p:spPr/>
        <p:txBody>
          <a:bodyPr>
            <a:normAutofit/>
          </a:bodyPr>
          <a:lstStyle/>
          <a:p>
            <a:pPr algn="ctr"/>
            <a:r>
              <a:rPr lang="de-DE" sz="4000" b="1" dirty="0" smtClean="0"/>
              <a:t>4-Gang-Gesamtwertung, Berechnung einer Gesamtwertung auch für 4-Gänger</a:t>
            </a:r>
            <a:endParaRPr lang="de-DE" sz="4000" dirty="0"/>
          </a:p>
        </p:txBody>
      </p:sp>
      <p:sp>
        <p:nvSpPr>
          <p:cNvPr id="3" name="Content Placeholder 2">
            <a:extLst>
              <a:ext uri="{FF2B5EF4-FFF2-40B4-BE49-F238E27FC236}">
                <a16:creationId xmlns:a16="http://schemas.microsoft.com/office/drawing/2014/main" xmlns="" id="{BFF76D9B-6DA0-40AE-9D51-3B03EAB431C7}"/>
              </a:ext>
            </a:extLst>
          </p:cNvPr>
          <p:cNvSpPr>
            <a:spLocks noGrp="1"/>
          </p:cNvSpPr>
          <p:nvPr>
            <p:ph idx="1"/>
          </p:nvPr>
        </p:nvSpPr>
        <p:spPr>
          <a:xfrm>
            <a:off x="315309" y="1825624"/>
            <a:ext cx="11540359" cy="4638237"/>
          </a:xfrm>
        </p:spPr>
        <p:txBody>
          <a:bodyPr>
            <a:normAutofit fontScale="85000" lnSpcReduction="10000"/>
          </a:bodyPr>
          <a:lstStyle/>
          <a:p>
            <a:r>
              <a:rPr lang="de-DE" b="1" dirty="0" smtClean="0"/>
              <a:t>Vorschlag: die Berechnung von 2 Gesamtergebnissen für jedes Pferd.</a:t>
            </a:r>
            <a:endParaRPr lang="de-DE" sz="2400" dirty="0" smtClean="0"/>
          </a:p>
          <a:p>
            <a:pPr lvl="1"/>
            <a:r>
              <a:rPr lang="de-DE" dirty="0" smtClean="0"/>
              <a:t>Eine </a:t>
            </a:r>
            <a:r>
              <a:rPr lang="de-DE" dirty="0" smtClean="0"/>
              <a:t>Gesamtpunktzahl wie sie heute ist auf der Grundlage der Berechnung des Pferdes als 5-Gänger.</a:t>
            </a:r>
            <a:endParaRPr lang="de-DE" sz="2000" dirty="0" smtClean="0"/>
          </a:p>
          <a:p>
            <a:pPr lvl="1"/>
            <a:r>
              <a:rPr lang="de-DE" dirty="0" smtClean="0"/>
              <a:t>eine </a:t>
            </a:r>
            <a:r>
              <a:rPr lang="de-DE" dirty="0" smtClean="0"/>
              <a:t>Gesamtpunktzahl  als "4-Gänger", bei der das Gewichtsverhältnis des Passes auf die anderen Reiteigenschaften verteilt wird</a:t>
            </a:r>
            <a:r>
              <a:rPr lang="de-DE" dirty="0" smtClean="0"/>
              <a:t>.</a:t>
            </a:r>
            <a:endParaRPr lang="de-DE" sz="2400" dirty="0" smtClean="0"/>
          </a:p>
          <a:p>
            <a:pPr lvl="0"/>
            <a:r>
              <a:rPr lang="de-DE" dirty="0" smtClean="0"/>
              <a:t>Heute berechnen und vergleichen wir die Ergebnisse der Zuchtprüfungen alle Pferde auf der Basis als 5-Gang-Pferde.</a:t>
            </a:r>
            <a:endParaRPr lang="de-DE" sz="2400" dirty="0" smtClean="0"/>
          </a:p>
          <a:p>
            <a:pPr lvl="0"/>
            <a:r>
              <a:rPr lang="de-DE" dirty="0" smtClean="0"/>
              <a:t>Ein Vier-Gang-Gesamtergebnis ist ein interessanter Vergleich.</a:t>
            </a:r>
            <a:endParaRPr lang="de-DE" sz="2400" dirty="0" smtClean="0"/>
          </a:p>
          <a:p>
            <a:pPr lvl="0"/>
            <a:r>
              <a:rPr lang="de-DE" dirty="0" smtClean="0"/>
              <a:t>Dies wird zu einer positiveren Betrachtung aller Pferde mit guten Grundgangarten führen</a:t>
            </a:r>
            <a:endParaRPr lang="de-DE" sz="2400" dirty="0" smtClean="0"/>
          </a:p>
          <a:p>
            <a:pPr lvl="1"/>
            <a:r>
              <a:rPr lang="de-DE" dirty="0" smtClean="0"/>
              <a:t>das - C-Allel wird über die positive Betrachtung der 4-Gänger in der Zucht erhalten</a:t>
            </a:r>
            <a:endParaRPr lang="de-DE" sz="2000" dirty="0" smtClean="0"/>
          </a:p>
          <a:p>
            <a:pPr lvl="1"/>
            <a:r>
              <a:rPr lang="de-DE" dirty="0" smtClean="0"/>
              <a:t>es wird einen positiven Effekt haben auf die Teilnehmerzahl der Pferde an den Zuchtprüfungen </a:t>
            </a:r>
            <a:endParaRPr lang="de-DE" sz="2400" dirty="0" smtClean="0"/>
          </a:p>
          <a:p>
            <a:pPr lvl="0"/>
            <a:r>
              <a:rPr lang="de-DE" dirty="0" smtClean="0"/>
              <a:t>Der BLUP wird zusätzlich auch für die Gesamtbewertung von 4-Gängern berechnet</a:t>
            </a:r>
            <a:endParaRPr lang="de-DE" sz="2400" dirty="0" smtClean="0"/>
          </a:p>
          <a:p>
            <a:pPr lvl="0"/>
            <a:r>
              <a:rPr lang="de-DE" dirty="0" smtClean="0"/>
              <a:t>Zusätzlich besteht die Möglichkeit, auch </a:t>
            </a:r>
            <a:r>
              <a:rPr lang="de-DE" dirty="0" err="1" smtClean="0"/>
              <a:t>Vererber</a:t>
            </a:r>
            <a:r>
              <a:rPr lang="de-DE" dirty="0" smtClean="0"/>
              <a:t> und Muttertiere zu ehren, die hervorragende 4-gängige Nachkommen </a:t>
            </a:r>
            <a:r>
              <a:rPr lang="de-DE" dirty="0" smtClean="0"/>
              <a:t>hervorbringen</a:t>
            </a:r>
            <a:endParaRPr lang="de-DE" sz="2400" dirty="0" smtClean="0"/>
          </a:p>
        </p:txBody>
      </p:sp>
    </p:spTree>
    <p:extLst>
      <p:ext uri="{BB962C8B-B14F-4D97-AF65-F5344CB8AC3E}">
        <p14:creationId xmlns:p14="http://schemas.microsoft.com/office/powerpoint/2010/main" xmlns="" val="3369467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F95ABD-1DC2-4781-8FC7-2AC7463D4A45}"/>
              </a:ext>
            </a:extLst>
          </p:cNvPr>
          <p:cNvSpPr>
            <a:spLocks noGrp="1"/>
          </p:cNvSpPr>
          <p:nvPr>
            <p:ph idx="1"/>
          </p:nvPr>
        </p:nvSpPr>
        <p:spPr>
          <a:xfrm>
            <a:off x="409903" y="1923393"/>
            <a:ext cx="11382704" cy="4682359"/>
          </a:xfrm>
        </p:spPr>
        <p:txBody>
          <a:bodyPr/>
          <a:lstStyle/>
          <a:p>
            <a:pPr lvl="0"/>
            <a:r>
              <a:rPr lang="de-DE" dirty="0" smtClean="0"/>
              <a:t>Die allgemeine Zuchtziele werden genauer definiert</a:t>
            </a:r>
          </a:p>
          <a:p>
            <a:pPr lvl="0"/>
            <a:r>
              <a:rPr lang="de-DE" dirty="0" smtClean="0"/>
              <a:t>Die Bewertungsskala wird den heutigen Erfordernissen angepasst</a:t>
            </a:r>
          </a:p>
          <a:p>
            <a:pPr lvl="0"/>
            <a:r>
              <a:rPr lang="de-DE" dirty="0" smtClean="0"/>
              <a:t>Die Gewichtung der Faktoren wird dementsprechend überarbeitet </a:t>
            </a:r>
          </a:p>
          <a:p>
            <a:pPr lvl="0"/>
            <a:r>
              <a:rPr lang="de-DE" dirty="0" smtClean="0"/>
              <a:t>Das BLUP-Systems wird auf dieser Grundlage ebenfalls weiter entwickelt werden</a:t>
            </a:r>
          </a:p>
          <a:p>
            <a:pPr lvl="0"/>
            <a:r>
              <a:rPr lang="de-DE" dirty="0" smtClean="0"/>
              <a:t>Wir geben den Züchtern die bestmöglichen Informationen.</a:t>
            </a:r>
          </a:p>
          <a:p>
            <a:pPr lvl="0"/>
            <a:r>
              <a:rPr lang="de-DE" dirty="0" smtClean="0"/>
              <a:t>Eine wirksame Selektion der Reitpferde kann besser praktiziert werden </a:t>
            </a:r>
          </a:p>
          <a:p>
            <a:pPr lvl="0"/>
            <a:r>
              <a:rPr lang="de-DE" dirty="0" smtClean="0"/>
              <a:t>Mehr Zuchtpferde werden bei Zuchtprüfungen bewertet werden </a:t>
            </a:r>
            <a:endParaRPr lang="de-DE" dirty="0"/>
          </a:p>
        </p:txBody>
      </p:sp>
      <p:sp>
        <p:nvSpPr>
          <p:cNvPr id="4" name="Title 1">
            <a:extLst>
              <a:ext uri="{FF2B5EF4-FFF2-40B4-BE49-F238E27FC236}">
                <a16:creationId xmlns:a16="http://schemas.microsoft.com/office/drawing/2014/main" xmlns="" id="{51A953FF-183D-4C67-920A-945B522DAE92}"/>
              </a:ext>
            </a:extLst>
          </p:cNvPr>
          <p:cNvSpPr>
            <a:spLocks noGrp="1"/>
          </p:cNvSpPr>
          <p:nvPr>
            <p:ph type="title"/>
          </p:nvPr>
        </p:nvSpPr>
        <p:spPr>
          <a:xfrm>
            <a:off x="838200" y="365125"/>
            <a:ext cx="10515600" cy="1325563"/>
          </a:xfrm>
        </p:spPr>
        <p:txBody>
          <a:bodyPr>
            <a:normAutofit/>
          </a:bodyPr>
          <a:lstStyle/>
          <a:p>
            <a:r>
              <a:rPr lang="de-DE" sz="4000" b="1" dirty="0" smtClean="0"/>
              <a:t>Ergebnis der </a:t>
            </a:r>
            <a:r>
              <a:rPr lang="de-DE" sz="4000" b="1" dirty="0" smtClean="0"/>
              <a:t>Überarbeitung</a:t>
            </a:r>
            <a:endParaRPr lang="de-DE" sz="4000" dirty="0"/>
          </a:p>
        </p:txBody>
      </p:sp>
    </p:spTree>
    <p:extLst>
      <p:ext uri="{BB962C8B-B14F-4D97-AF65-F5344CB8AC3E}">
        <p14:creationId xmlns:p14="http://schemas.microsoft.com/office/powerpoint/2010/main" xmlns="" val="39798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2"/>
            <a:ext cx="10515600" cy="1000688"/>
          </a:xfrm>
        </p:spPr>
        <p:txBody>
          <a:bodyPr>
            <a:normAutofit fontScale="90000"/>
          </a:bodyPr>
          <a:lstStyle/>
          <a:p>
            <a:pPr algn="ctr"/>
            <a:r>
              <a:rPr lang="de-DE" b="1" dirty="0" smtClean="0"/>
              <a:t>Überarbeitung und Weiterentwicklung des Zuchtsystems - Ziele der Arbeit</a:t>
            </a:r>
            <a:endParaRPr lang="is-IS" dirty="0"/>
          </a:p>
        </p:txBody>
      </p:sp>
      <p:sp>
        <p:nvSpPr>
          <p:cNvPr id="3" name="Content Placeholder 2"/>
          <p:cNvSpPr>
            <a:spLocks noGrp="1"/>
          </p:cNvSpPr>
          <p:nvPr>
            <p:ph idx="1"/>
          </p:nvPr>
        </p:nvSpPr>
        <p:spPr>
          <a:xfrm>
            <a:off x="362607" y="1625599"/>
            <a:ext cx="11374467" cy="4706962"/>
          </a:xfrm>
        </p:spPr>
        <p:txBody>
          <a:bodyPr>
            <a:normAutofit fontScale="92500" lnSpcReduction="20000"/>
          </a:bodyPr>
          <a:lstStyle/>
          <a:p>
            <a:r>
              <a:rPr lang="de-DE" dirty="0" smtClean="0"/>
              <a:t>Weitere </a:t>
            </a:r>
            <a:r>
              <a:rPr lang="de-DE" dirty="0" smtClean="0"/>
              <a:t>Entwicklung und genauere Definition des Zuchtziels</a:t>
            </a:r>
          </a:p>
          <a:p>
            <a:pPr lvl="1"/>
            <a:r>
              <a:rPr lang="de-DE" dirty="0" smtClean="0"/>
              <a:t>In Bezug auf das allgemeine Zuchtziel</a:t>
            </a:r>
          </a:p>
          <a:p>
            <a:pPr lvl="1"/>
            <a:r>
              <a:rPr lang="de-DE" dirty="0" smtClean="0"/>
              <a:t>Die spezifischen Zuchtziele in Bezug auf das jeweilige Ziel innerhalb jeder Eigenschaft</a:t>
            </a:r>
          </a:p>
          <a:p>
            <a:pPr lvl="1"/>
            <a:r>
              <a:rPr lang="de-DE" dirty="0" smtClean="0"/>
              <a:t>Die Gewichtung der Faktoren in Bezug auf jedes einzelne Merkmale in der Gesamtpunktzahl</a:t>
            </a:r>
          </a:p>
          <a:p>
            <a:r>
              <a:rPr lang="de-DE" dirty="0" smtClean="0"/>
              <a:t>Überarbeitung </a:t>
            </a:r>
            <a:r>
              <a:rPr lang="de-DE" dirty="0" smtClean="0"/>
              <a:t>der Bewertungsskala im Hinblick auf die Entwicklung der Pferde als Reitpferde und in Bezug auf die Erweiterung unserer Kenntnisse über das Pferd insgesamt.</a:t>
            </a:r>
          </a:p>
          <a:p>
            <a:pPr lvl="1"/>
            <a:r>
              <a:rPr lang="de-DE" dirty="0" smtClean="0"/>
              <a:t>Genauere </a:t>
            </a:r>
            <a:r>
              <a:rPr lang="de-DE" dirty="0" smtClean="0"/>
              <a:t>Definition aller Merkmale mehr detailliert.</a:t>
            </a:r>
          </a:p>
          <a:p>
            <a:pPr lvl="1"/>
            <a:r>
              <a:rPr lang="de-DE" dirty="0" smtClean="0"/>
              <a:t>Schritt</a:t>
            </a:r>
            <a:r>
              <a:rPr lang="de-DE" dirty="0" smtClean="0"/>
              <a:t>, langsamer Galopp, Galopp und langsamer Tölt sind hier nach wie vor nicht hinreichend gut definiert.</a:t>
            </a:r>
          </a:p>
          <a:p>
            <a:r>
              <a:rPr lang="de-DE" dirty="0" smtClean="0"/>
              <a:t>Verbesserung </a:t>
            </a:r>
            <a:r>
              <a:rPr lang="de-DE" dirty="0" smtClean="0"/>
              <a:t>der Beurteilung des Pferdes</a:t>
            </a:r>
          </a:p>
          <a:p>
            <a:r>
              <a:rPr lang="de-DE" dirty="0" smtClean="0"/>
              <a:t>Erweiterte </a:t>
            </a:r>
            <a:r>
              <a:rPr lang="de-DE" dirty="0" smtClean="0"/>
              <a:t>Informationen für die Züchter</a:t>
            </a:r>
          </a:p>
          <a:p>
            <a:r>
              <a:rPr lang="de-DE" dirty="0" smtClean="0"/>
              <a:t>Steigerung </a:t>
            </a:r>
            <a:r>
              <a:rPr lang="de-DE" dirty="0" smtClean="0"/>
              <a:t>der Anzahl von geprüften Pferden</a:t>
            </a:r>
          </a:p>
          <a:p>
            <a:endParaRPr lang="is-IS" dirty="0"/>
          </a:p>
        </p:txBody>
      </p:sp>
      <p:sp>
        <p:nvSpPr>
          <p:cNvPr id="4" name="Footer Placeholder 3"/>
          <p:cNvSpPr>
            <a:spLocks noGrp="1"/>
          </p:cNvSpPr>
          <p:nvPr>
            <p:ph type="ftr" sz="quarter" idx="11"/>
          </p:nvPr>
        </p:nvSpPr>
        <p:spPr/>
        <p:txBody>
          <a:bodyPr/>
          <a:lstStyle/>
          <a:p>
            <a:r>
              <a:rPr lang="is-IS"/>
              <a:t>Ráðgjafarmiðstöð landbúnaðarins</a:t>
            </a:r>
          </a:p>
        </p:txBody>
      </p:sp>
      <p:sp>
        <p:nvSpPr>
          <p:cNvPr id="5" name="Slide Number Placeholder 4"/>
          <p:cNvSpPr>
            <a:spLocks noGrp="1"/>
          </p:cNvSpPr>
          <p:nvPr>
            <p:ph type="sldNum" sz="quarter" idx="12"/>
          </p:nvPr>
        </p:nvSpPr>
        <p:spPr/>
        <p:txBody>
          <a:bodyPr/>
          <a:lstStyle/>
          <a:p>
            <a:fld id="{6D56C703-6F75-417D-928B-026CD8EE6A2A}" type="slidenum">
              <a:rPr lang="is-IS" smtClean="0"/>
              <a:pPr/>
              <a:t>3</a:t>
            </a:fld>
            <a:endParaRPr lang="is-IS"/>
          </a:p>
        </p:txBody>
      </p:sp>
    </p:spTree>
    <p:extLst>
      <p:ext uri="{BB962C8B-B14F-4D97-AF65-F5344CB8AC3E}">
        <p14:creationId xmlns:p14="http://schemas.microsoft.com/office/powerpoint/2010/main" xmlns="" val="331537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55A23-1CF9-4C26-8035-87762C917434}"/>
              </a:ext>
            </a:extLst>
          </p:cNvPr>
          <p:cNvSpPr>
            <a:spLocks noGrp="1"/>
          </p:cNvSpPr>
          <p:nvPr>
            <p:ph type="title"/>
          </p:nvPr>
        </p:nvSpPr>
        <p:spPr>
          <a:xfrm>
            <a:off x="816934" y="149188"/>
            <a:ext cx="10515600" cy="1084189"/>
          </a:xfrm>
        </p:spPr>
        <p:txBody>
          <a:bodyPr>
            <a:normAutofit fontScale="90000"/>
          </a:bodyPr>
          <a:lstStyle/>
          <a:p>
            <a:pPr algn="ctr"/>
            <a:r>
              <a:rPr lang="de-DE" b="1" dirty="0" smtClean="0"/>
              <a:t>Für die Rasse Islandpferd sehen wir eine glänzende Zukunft </a:t>
            </a:r>
            <a:endParaRPr lang="is-IS" dirty="0"/>
          </a:p>
        </p:txBody>
      </p:sp>
      <p:sp>
        <p:nvSpPr>
          <p:cNvPr id="3" name="Content Placeholder 2">
            <a:extLst>
              <a:ext uri="{FF2B5EF4-FFF2-40B4-BE49-F238E27FC236}">
                <a16:creationId xmlns:a16="http://schemas.microsoft.com/office/drawing/2014/main" xmlns="" id="{AF66D16D-2C06-4699-B968-D4374CC7491B}"/>
              </a:ext>
            </a:extLst>
          </p:cNvPr>
          <p:cNvSpPr>
            <a:spLocks noGrp="1"/>
          </p:cNvSpPr>
          <p:nvPr>
            <p:ph idx="1"/>
          </p:nvPr>
        </p:nvSpPr>
        <p:spPr>
          <a:xfrm>
            <a:off x="381000" y="1623848"/>
            <a:ext cx="10515600" cy="4918842"/>
          </a:xfrm>
        </p:spPr>
        <p:txBody>
          <a:bodyPr>
            <a:normAutofit fontScale="92500" lnSpcReduction="10000"/>
          </a:bodyPr>
          <a:lstStyle/>
          <a:p>
            <a:pPr lvl="0"/>
            <a:r>
              <a:rPr lang="de-DE" dirty="0" smtClean="0"/>
              <a:t>In den letzten Jahrzehnten wurden große züchterische und genetische Fortschritte erzielt.</a:t>
            </a:r>
          </a:p>
          <a:p>
            <a:pPr lvl="0"/>
            <a:r>
              <a:rPr lang="de-DE" dirty="0" smtClean="0"/>
              <a:t>Wir haben ein sehr gutes Zuchtsystem, </a:t>
            </a:r>
            <a:r>
              <a:rPr lang="de-DE" dirty="0" smtClean="0"/>
              <a:t>dass </a:t>
            </a:r>
            <a:r>
              <a:rPr lang="de-DE" dirty="0" smtClean="0"/>
              <a:t>wir stetig weiter verbessern </a:t>
            </a:r>
          </a:p>
          <a:p>
            <a:pPr lvl="0"/>
            <a:r>
              <a:rPr lang="de-DE" dirty="0" smtClean="0"/>
              <a:t>Wir erweitern auf diese Weise unser </a:t>
            </a:r>
            <a:endParaRPr lang="de-DE" dirty="0" smtClean="0"/>
          </a:p>
          <a:p>
            <a:pPr lvl="0">
              <a:spcBef>
                <a:spcPts val="0"/>
              </a:spcBef>
              <a:buNone/>
            </a:pPr>
            <a:r>
              <a:rPr lang="de-DE" dirty="0" smtClean="0"/>
              <a:t>	Wissen </a:t>
            </a:r>
            <a:r>
              <a:rPr lang="de-DE" dirty="0" smtClean="0"/>
              <a:t>über unsere </a:t>
            </a:r>
            <a:r>
              <a:rPr lang="de-DE" dirty="0" smtClean="0"/>
              <a:t>Pferde</a:t>
            </a:r>
            <a:endParaRPr lang="de-DE" dirty="0" smtClean="0"/>
          </a:p>
          <a:p>
            <a:pPr lvl="0"/>
            <a:r>
              <a:rPr lang="de-DE" dirty="0" smtClean="0"/>
              <a:t>gleichzeitig erhöhen wir die Bekanntheit </a:t>
            </a:r>
            <a:r>
              <a:rPr lang="de-DE" dirty="0" smtClean="0"/>
              <a:t>des</a:t>
            </a:r>
          </a:p>
          <a:p>
            <a:pPr lvl="0">
              <a:spcBef>
                <a:spcPts val="0"/>
              </a:spcBef>
              <a:buNone/>
            </a:pPr>
            <a:r>
              <a:rPr lang="de-DE" dirty="0" smtClean="0"/>
              <a:t>	Islandpferdes </a:t>
            </a:r>
            <a:r>
              <a:rPr lang="de-DE" dirty="0" smtClean="0"/>
              <a:t>als besonders vielseitig </a:t>
            </a:r>
            <a:endParaRPr lang="de-DE" dirty="0" smtClean="0"/>
          </a:p>
          <a:p>
            <a:pPr lvl="0">
              <a:spcBef>
                <a:spcPts val="0"/>
              </a:spcBef>
              <a:buNone/>
            </a:pPr>
            <a:r>
              <a:rPr lang="de-DE" dirty="0" smtClean="0"/>
              <a:t>	</a:t>
            </a:r>
            <a:r>
              <a:rPr lang="de-DE" dirty="0" smtClean="0"/>
              <a:t>einsetzbare </a:t>
            </a:r>
            <a:r>
              <a:rPr lang="de-DE" dirty="0" smtClean="0"/>
              <a:t>Pferderasse</a:t>
            </a:r>
          </a:p>
          <a:p>
            <a:pPr lvl="0"/>
            <a:r>
              <a:rPr lang="de-DE" dirty="0" smtClean="0"/>
              <a:t>auf diese Weise werden wir auch Märkte für </a:t>
            </a:r>
            <a:endParaRPr lang="de-DE" dirty="0" smtClean="0"/>
          </a:p>
          <a:p>
            <a:pPr lvl="0">
              <a:spcBef>
                <a:spcPts val="0"/>
              </a:spcBef>
              <a:buNone/>
            </a:pPr>
            <a:r>
              <a:rPr lang="de-DE" dirty="0" smtClean="0"/>
              <a:t>	das </a:t>
            </a:r>
            <a:r>
              <a:rPr lang="de-DE" dirty="0" smtClean="0"/>
              <a:t>Islandpferd erschließen</a:t>
            </a:r>
          </a:p>
          <a:p>
            <a:pPr lvl="0"/>
            <a:r>
              <a:rPr lang="de-DE" dirty="0" smtClean="0"/>
              <a:t>als ein Pferd, </a:t>
            </a:r>
            <a:r>
              <a:rPr lang="de-DE" dirty="0" smtClean="0"/>
              <a:t>das </a:t>
            </a:r>
            <a:r>
              <a:rPr lang="de-DE" dirty="0" smtClean="0"/>
              <a:t>unsere Träume erfüllen </a:t>
            </a:r>
            <a:endParaRPr lang="de-DE" dirty="0" smtClean="0"/>
          </a:p>
          <a:p>
            <a:pPr lvl="0">
              <a:spcBef>
                <a:spcPts val="0"/>
              </a:spcBef>
              <a:buNone/>
            </a:pPr>
            <a:r>
              <a:rPr lang="de-DE" dirty="0" smtClean="0"/>
              <a:t>	kann </a:t>
            </a:r>
            <a:r>
              <a:rPr lang="de-DE" dirty="0" smtClean="0"/>
              <a:t>und unser Leben bereichert.</a:t>
            </a:r>
          </a:p>
          <a:p>
            <a:endParaRPr lang="is-IS" dirty="0"/>
          </a:p>
        </p:txBody>
      </p:sp>
      <p:pic>
        <p:nvPicPr>
          <p:cNvPr id="4" name="Picture 3">
            <a:extLst>
              <a:ext uri="{FF2B5EF4-FFF2-40B4-BE49-F238E27FC236}">
                <a16:creationId xmlns:a16="http://schemas.microsoft.com/office/drawing/2014/main" xmlns="" id="{2E57C12E-4369-4E8B-85C9-E5589821C5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84124" y="3370497"/>
            <a:ext cx="4953794" cy="3245590"/>
          </a:xfrm>
          <a:prstGeom prst="rect">
            <a:avLst/>
          </a:prstGeom>
        </p:spPr>
      </p:pic>
    </p:spTree>
    <p:extLst>
      <p:ext uri="{BB962C8B-B14F-4D97-AF65-F5344CB8AC3E}">
        <p14:creationId xmlns:p14="http://schemas.microsoft.com/office/powerpoint/2010/main" xmlns="" val="189473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C255FCB-5903-4F97-98CC-7894B4EAE3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81830" y="141894"/>
            <a:ext cx="3431710" cy="2299246"/>
          </a:xfrm>
          <a:prstGeom prst="rect">
            <a:avLst/>
          </a:prstGeom>
        </p:spPr>
      </p:pic>
      <p:sp>
        <p:nvSpPr>
          <p:cNvPr id="2" name="Title 1"/>
          <p:cNvSpPr>
            <a:spLocks noGrp="1"/>
          </p:cNvSpPr>
          <p:nvPr>
            <p:ph type="title"/>
          </p:nvPr>
        </p:nvSpPr>
        <p:spPr>
          <a:xfrm>
            <a:off x="838200" y="365126"/>
            <a:ext cx="6927376" cy="977538"/>
          </a:xfrm>
        </p:spPr>
        <p:txBody>
          <a:bodyPr>
            <a:normAutofit/>
          </a:bodyPr>
          <a:lstStyle/>
          <a:p>
            <a:pPr algn="ctr"/>
            <a:r>
              <a:rPr lang="de-DE" sz="4000" b="1" dirty="0" smtClean="0"/>
              <a:t>Das Zuchtziel</a:t>
            </a:r>
            <a:endParaRPr lang="de-DE" sz="4000" dirty="0"/>
          </a:p>
        </p:txBody>
      </p:sp>
      <p:sp>
        <p:nvSpPr>
          <p:cNvPr id="3" name="Content Placeholder 2"/>
          <p:cNvSpPr>
            <a:spLocks noGrp="1"/>
          </p:cNvSpPr>
          <p:nvPr>
            <p:ph idx="1"/>
          </p:nvPr>
        </p:nvSpPr>
        <p:spPr>
          <a:xfrm>
            <a:off x="185386" y="1797268"/>
            <a:ext cx="11496861" cy="5060731"/>
          </a:xfrm>
        </p:spPr>
        <p:txBody>
          <a:bodyPr>
            <a:normAutofit/>
          </a:bodyPr>
          <a:lstStyle/>
          <a:p>
            <a:r>
              <a:rPr lang="de-DE" b="1" dirty="0" smtClean="0"/>
              <a:t>Ein </a:t>
            </a:r>
            <a:r>
              <a:rPr lang="de-DE" b="1" dirty="0" smtClean="0"/>
              <a:t>breit gefächertes Zuchtziel </a:t>
            </a:r>
            <a:r>
              <a:rPr lang="de-DE" b="1" dirty="0" smtClean="0"/>
              <a:t>ist </a:t>
            </a:r>
            <a:r>
              <a:rPr lang="de-DE" b="1" dirty="0" smtClean="0"/>
              <a:t>besonders </a:t>
            </a:r>
            <a:r>
              <a:rPr lang="de-DE" b="1" dirty="0" smtClean="0"/>
              <a:t>wertvoll</a:t>
            </a:r>
            <a:endParaRPr lang="de-DE" dirty="0" smtClean="0"/>
          </a:p>
          <a:p>
            <a:pPr lvl="1"/>
            <a:r>
              <a:rPr lang="de-DE" dirty="0" smtClean="0"/>
              <a:t>Es unterstützt die Erhaltung der genetischen </a:t>
            </a:r>
            <a:r>
              <a:rPr lang="de-DE" dirty="0" smtClean="0"/>
              <a:t>Vielfalt</a:t>
            </a:r>
            <a:endParaRPr lang="de-DE" sz="2000" dirty="0" smtClean="0"/>
          </a:p>
          <a:p>
            <a:pPr lvl="1"/>
            <a:r>
              <a:rPr lang="de-DE" dirty="0" smtClean="0"/>
              <a:t>Und ermöglicht auch eine flexiblere  Reaktion auf eine </a:t>
            </a:r>
            <a:endParaRPr lang="de-DE" dirty="0" smtClean="0"/>
          </a:p>
          <a:p>
            <a:pPr lvl="1">
              <a:buNone/>
            </a:pPr>
            <a:r>
              <a:rPr lang="de-DE" dirty="0" smtClean="0"/>
              <a:t> </a:t>
            </a:r>
            <a:r>
              <a:rPr lang="de-DE" dirty="0" smtClean="0"/>
              <a:t>   zukünftige </a:t>
            </a:r>
            <a:r>
              <a:rPr lang="de-DE" dirty="0" smtClean="0"/>
              <a:t>Verschiebung der Nachfrage des </a:t>
            </a:r>
            <a:r>
              <a:rPr lang="de-DE" dirty="0" smtClean="0"/>
              <a:t>Marktes</a:t>
            </a:r>
          </a:p>
          <a:p>
            <a:endParaRPr lang="en-GB" dirty="0"/>
          </a:p>
          <a:p>
            <a:r>
              <a:rPr lang="de-DE" b="1" dirty="0" smtClean="0"/>
              <a:t>Das allgemeine Zuchtziel – und mögliche Verbesserungen</a:t>
            </a:r>
            <a:endParaRPr lang="de-DE" dirty="0" smtClean="0"/>
          </a:p>
          <a:p>
            <a:pPr lvl="1"/>
            <a:r>
              <a:rPr lang="de-DE" dirty="0" smtClean="0"/>
              <a:t>Eine Beschreibung der Aufgaben und der Einsatzmöglichkeiten des Pferdes</a:t>
            </a:r>
            <a:endParaRPr lang="de-DE" sz="2000" dirty="0" smtClean="0"/>
          </a:p>
          <a:p>
            <a:pPr lvl="1"/>
            <a:r>
              <a:rPr lang="de-DE" dirty="0" smtClean="0"/>
              <a:t>Ein guter Charakter – und die Bereitschaft zur Zusammenarbeit sind die wichtigsten Grundlagen für ein gutes Reitpferd</a:t>
            </a:r>
            <a:endParaRPr lang="de-DE" sz="2000" dirty="0" smtClean="0"/>
          </a:p>
          <a:p>
            <a:pPr lvl="1"/>
            <a:r>
              <a:rPr lang="de-DE" dirty="0" smtClean="0"/>
              <a:t>Eine Beschreibung der generellen Zielsetzung in Bezug auf die Gangarten/Bewegungsabläufe – die Form des Gebäudes / in Bezug auf die resultierende Funktion</a:t>
            </a:r>
            <a:endParaRPr lang="de-DE" sz="2000" dirty="0" smtClean="0"/>
          </a:p>
          <a:p>
            <a:pPr lvl="1"/>
            <a:endParaRPr lang="is-IS" dirty="0"/>
          </a:p>
          <a:p>
            <a:pPr marL="457200" lvl="1" indent="0">
              <a:buNone/>
            </a:pPr>
            <a:endParaRPr lang="is-IS" dirty="0"/>
          </a:p>
          <a:p>
            <a:pPr lvl="1"/>
            <a:endParaRPr lang="is-IS" dirty="0"/>
          </a:p>
        </p:txBody>
      </p:sp>
    </p:spTree>
    <p:extLst>
      <p:ext uri="{BB962C8B-B14F-4D97-AF65-F5344CB8AC3E}">
        <p14:creationId xmlns:p14="http://schemas.microsoft.com/office/powerpoint/2010/main" xmlns="" val="331676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9987C-2ABB-4ADB-9D98-82D174F825F6}"/>
              </a:ext>
            </a:extLst>
          </p:cNvPr>
          <p:cNvSpPr>
            <a:spLocks noGrp="1"/>
          </p:cNvSpPr>
          <p:nvPr>
            <p:ph type="title"/>
          </p:nvPr>
        </p:nvSpPr>
        <p:spPr>
          <a:xfrm>
            <a:off x="838200" y="238997"/>
            <a:ext cx="6517943" cy="1325563"/>
          </a:xfrm>
        </p:spPr>
        <p:txBody>
          <a:bodyPr>
            <a:normAutofit/>
          </a:bodyPr>
          <a:lstStyle/>
          <a:p>
            <a:pPr algn="ctr"/>
            <a:r>
              <a:rPr lang="de-DE" sz="4000" b="1" dirty="0" smtClean="0"/>
              <a:t>Weitere </a:t>
            </a:r>
            <a:r>
              <a:rPr lang="de-DE" sz="4000" b="1" dirty="0" smtClean="0"/>
              <a:t>Zuchtziele</a:t>
            </a:r>
            <a:r>
              <a:rPr lang="is-IS" sz="4000" dirty="0"/>
              <a:t>	</a:t>
            </a:r>
          </a:p>
        </p:txBody>
      </p:sp>
      <p:sp>
        <p:nvSpPr>
          <p:cNvPr id="3" name="Content Placeholder 2">
            <a:extLst>
              <a:ext uri="{FF2B5EF4-FFF2-40B4-BE49-F238E27FC236}">
                <a16:creationId xmlns:a16="http://schemas.microsoft.com/office/drawing/2014/main" xmlns="" id="{92E0B50B-1971-4B24-808B-2FE8E96099CF}"/>
              </a:ext>
            </a:extLst>
          </p:cNvPr>
          <p:cNvSpPr>
            <a:spLocks noGrp="1"/>
          </p:cNvSpPr>
          <p:nvPr>
            <p:ph idx="1"/>
          </p:nvPr>
        </p:nvSpPr>
        <p:spPr>
          <a:xfrm>
            <a:off x="425669" y="1825624"/>
            <a:ext cx="11256579" cy="4638237"/>
          </a:xfrm>
        </p:spPr>
        <p:txBody>
          <a:bodyPr>
            <a:normAutofit lnSpcReduction="10000"/>
          </a:bodyPr>
          <a:lstStyle/>
          <a:p>
            <a:r>
              <a:rPr lang="de-DE" b="1" dirty="0" smtClean="0"/>
              <a:t>Das allgemeine grundsätzliche Zuchtziel in </a:t>
            </a:r>
            <a:endParaRPr lang="de-DE" b="1" dirty="0" smtClean="0"/>
          </a:p>
          <a:p>
            <a:pPr>
              <a:buNone/>
            </a:pPr>
            <a:r>
              <a:rPr lang="de-DE" b="1" dirty="0" smtClean="0"/>
              <a:t> </a:t>
            </a:r>
            <a:r>
              <a:rPr lang="de-DE" b="1" dirty="0" smtClean="0"/>
              <a:t>  Bezug </a:t>
            </a:r>
            <a:r>
              <a:rPr lang="de-DE" b="1" dirty="0" smtClean="0"/>
              <a:t>auf</a:t>
            </a:r>
            <a:r>
              <a:rPr lang="de-DE" b="1" dirty="0" smtClean="0"/>
              <a:t>:</a:t>
            </a:r>
          </a:p>
          <a:p>
            <a:pPr lvl="1"/>
            <a:r>
              <a:rPr lang="de-DE" dirty="0" smtClean="0"/>
              <a:t>Gesundheit, Langlebigkeit und Fruchtbarkeit</a:t>
            </a:r>
          </a:p>
          <a:p>
            <a:pPr lvl="1"/>
            <a:r>
              <a:rPr lang="de-DE" dirty="0" smtClean="0"/>
              <a:t>Ist immer gültig</a:t>
            </a:r>
          </a:p>
          <a:p>
            <a:pPr lvl="1"/>
            <a:r>
              <a:rPr lang="de-DE" dirty="0" smtClean="0"/>
              <a:t>Hier bieten sich mehr Möglichkeiten, grundsätzliche Merkmale in die praktische Zuchtarbeit einzubeziehen.</a:t>
            </a:r>
          </a:p>
          <a:p>
            <a:r>
              <a:rPr lang="de-DE" b="1" dirty="0" smtClean="0"/>
              <a:t>Farben - Erhaltung sämtlicher Farbvarianten</a:t>
            </a:r>
            <a:endParaRPr lang="de-DE" dirty="0" smtClean="0"/>
          </a:p>
          <a:p>
            <a:r>
              <a:rPr lang="de-DE" b="1" dirty="0" smtClean="0"/>
              <a:t>Größe - Das offizielle Zuchtziel gibt Raum für erhebliche </a:t>
            </a:r>
            <a:r>
              <a:rPr lang="de-DE" b="1" dirty="0" smtClean="0"/>
              <a:t>Größenunterschiede</a:t>
            </a:r>
            <a:endParaRPr lang="de-DE" dirty="0" smtClean="0"/>
          </a:p>
          <a:p>
            <a:pPr lvl="1"/>
            <a:r>
              <a:rPr lang="en-GB" dirty="0" smtClean="0"/>
              <a:t>Die </a:t>
            </a:r>
            <a:r>
              <a:rPr lang="en-GB" dirty="0" err="1" smtClean="0"/>
              <a:t>mit</a:t>
            </a:r>
            <a:r>
              <a:rPr lang="en-GB" dirty="0" smtClean="0"/>
              <a:t> </a:t>
            </a:r>
            <a:r>
              <a:rPr lang="en-GB" dirty="0" err="1" smtClean="0"/>
              <a:t>einem</a:t>
            </a:r>
            <a:r>
              <a:rPr lang="en-GB" dirty="0" smtClean="0"/>
              <a:t> </a:t>
            </a:r>
            <a:r>
              <a:rPr lang="en-GB" dirty="0" err="1" smtClean="0"/>
              <a:t>Meßstab</a:t>
            </a:r>
            <a:r>
              <a:rPr lang="en-GB" dirty="0" smtClean="0"/>
              <a:t> </a:t>
            </a:r>
            <a:r>
              <a:rPr lang="en-GB" dirty="0" err="1" smtClean="0"/>
              <a:t>gmessene</a:t>
            </a:r>
            <a:r>
              <a:rPr lang="en-GB" dirty="0" smtClean="0"/>
              <a:t> </a:t>
            </a:r>
            <a:r>
              <a:rPr lang="en-GB" dirty="0" err="1" smtClean="0"/>
              <a:t>Größe</a:t>
            </a:r>
            <a:r>
              <a:rPr lang="en-GB" dirty="0" smtClean="0"/>
              <a:t> </a:t>
            </a:r>
            <a:r>
              <a:rPr lang="en-GB" dirty="0" err="1" smtClean="0"/>
              <a:t>der</a:t>
            </a:r>
            <a:r>
              <a:rPr lang="en-GB" dirty="0" smtClean="0"/>
              <a:t> </a:t>
            </a:r>
            <a:r>
              <a:rPr lang="en-GB" dirty="0" err="1" smtClean="0"/>
              <a:t>meisten</a:t>
            </a:r>
            <a:r>
              <a:rPr lang="en-GB" dirty="0" smtClean="0"/>
              <a:t> </a:t>
            </a:r>
            <a:r>
              <a:rPr lang="en-GB" dirty="0" err="1" smtClean="0"/>
              <a:t>Islandpferde</a:t>
            </a:r>
            <a:r>
              <a:rPr lang="en-GB" dirty="0" smtClean="0"/>
              <a:t> </a:t>
            </a:r>
            <a:r>
              <a:rPr lang="en-GB" dirty="0" err="1" smtClean="0"/>
              <a:t>liegen</a:t>
            </a:r>
            <a:r>
              <a:rPr lang="en-GB" dirty="0" smtClean="0"/>
              <a:t> </a:t>
            </a:r>
            <a:r>
              <a:rPr lang="en-GB" dirty="0" err="1" smtClean="0"/>
              <a:t>im</a:t>
            </a:r>
            <a:r>
              <a:rPr lang="en-GB" dirty="0" smtClean="0"/>
              <a:t> </a:t>
            </a:r>
            <a:r>
              <a:rPr lang="en-GB" dirty="0" err="1" smtClean="0"/>
              <a:t>Bereich</a:t>
            </a:r>
            <a:r>
              <a:rPr lang="en-GB" dirty="0" smtClean="0"/>
              <a:t> von 135 - 146 cm </a:t>
            </a:r>
            <a:r>
              <a:rPr lang="en-GB" dirty="0" err="1" smtClean="0"/>
              <a:t>Widerrist-Höhe</a:t>
            </a:r>
            <a:r>
              <a:rPr lang="en-GB" dirty="0" smtClean="0"/>
              <a:t>, </a:t>
            </a:r>
            <a:endParaRPr lang="de-DE" sz="2000" dirty="0" smtClean="0"/>
          </a:p>
          <a:p>
            <a:pPr lvl="1"/>
            <a:r>
              <a:rPr lang="de-DE" dirty="0" smtClean="0"/>
              <a:t>die bevorzugt gemessene Widerristhöhe beträgt mindestens 138 cm.</a:t>
            </a:r>
            <a:endParaRPr lang="de-DE" sz="2000" dirty="0" smtClean="0"/>
          </a:p>
          <a:p>
            <a:endParaRPr lang="en-US" altLang="is-IS" dirty="0"/>
          </a:p>
          <a:p>
            <a:endParaRPr lang="is-IS" dirty="0"/>
          </a:p>
        </p:txBody>
      </p:sp>
      <p:pic>
        <p:nvPicPr>
          <p:cNvPr id="4" name="Picture 3">
            <a:extLst>
              <a:ext uri="{FF2B5EF4-FFF2-40B4-BE49-F238E27FC236}">
                <a16:creationId xmlns:a16="http://schemas.microsoft.com/office/drawing/2014/main" xmlns="" id="{E2F49A87-B177-439D-BFCF-18C591914EBA}"/>
              </a:ext>
            </a:extLst>
          </p:cNvPr>
          <p:cNvPicPr>
            <a:picLocks noChangeAspect="1"/>
          </p:cNvPicPr>
          <p:nvPr/>
        </p:nvPicPr>
        <p:blipFill rotWithShape="1">
          <a:blip r:embed="rId2" cstate="print"/>
          <a:srcRect l="37500" t="51775" r="27337" b="7963"/>
          <a:stretch/>
        </p:blipFill>
        <p:spPr>
          <a:xfrm>
            <a:off x="7778338" y="310099"/>
            <a:ext cx="4073236" cy="2623501"/>
          </a:xfrm>
          <a:prstGeom prst="rect">
            <a:avLst/>
          </a:prstGeom>
        </p:spPr>
      </p:pic>
    </p:spTree>
    <p:extLst>
      <p:ext uri="{BB962C8B-B14F-4D97-AF65-F5344CB8AC3E}">
        <p14:creationId xmlns:p14="http://schemas.microsoft.com/office/powerpoint/2010/main" xmlns="" val="110653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20A4D-CA06-4972-8207-489C7E01CC14}"/>
              </a:ext>
            </a:extLst>
          </p:cNvPr>
          <p:cNvSpPr>
            <a:spLocks noGrp="1"/>
          </p:cNvSpPr>
          <p:nvPr>
            <p:ph type="title"/>
          </p:nvPr>
        </p:nvSpPr>
        <p:spPr>
          <a:xfrm>
            <a:off x="838200" y="207465"/>
            <a:ext cx="10515600" cy="1325563"/>
          </a:xfrm>
        </p:spPr>
        <p:txBody>
          <a:bodyPr/>
          <a:lstStyle/>
          <a:p>
            <a:pPr algn="ctr"/>
            <a:r>
              <a:rPr lang="de-DE" b="1" dirty="0" smtClean="0"/>
              <a:t>Die Aufgaben des </a:t>
            </a:r>
            <a:r>
              <a:rPr lang="de-DE" b="1" dirty="0" smtClean="0"/>
              <a:t>Pferdes</a:t>
            </a:r>
            <a:endParaRPr lang="de-DE" dirty="0"/>
          </a:p>
        </p:txBody>
      </p:sp>
      <p:sp>
        <p:nvSpPr>
          <p:cNvPr id="3" name="Content Placeholder 2">
            <a:extLst>
              <a:ext uri="{FF2B5EF4-FFF2-40B4-BE49-F238E27FC236}">
                <a16:creationId xmlns:a16="http://schemas.microsoft.com/office/drawing/2014/main" xmlns="" id="{B46FA3BE-FA08-4B7D-B1F3-8470141BE2CA}"/>
              </a:ext>
            </a:extLst>
          </p:cNvPr>
          <p:cNvSpPr>
            <a:spLocks noGrp="1"/>
          </p:cNvSpPr>
          <p:nvPr>
            <p:ph idx="1"/>
          </p:nvPr>
        </p:nvSpPr>
        <p:spPr>
          <a:xfrm>
            <a:off x="838200" y="1481959"/>
            <a:ext cx="10515600" cy="2648607"/>
          </a:xfrm>
        </p:spPr>
        <p:txBody>
          <a:bodyPr/>
          <a:lstStyle/>
          <a:p>
            <a:pPr lvl="0"/>
            <a:r>
              <a:rPr lang="de-DE" dirty="0" smtClean="0"/>
              <a:t>Ziel ist es, ein Reitpferd zu züchten, das für verschiedene Aufgaben und Einsatzzwecke  von unterschiedlichen Reitern verwendet werden </a:t>
            </a:r>
            <a:r>
              <a:rPr lang="de-DE" dirty="0" smtClean="0"/>
              <a:t>kann</a:t>
            </a:r>
            <a:endParaRPr lang="de-DE" dirty="0" smtClean="0"/>
          </a:p>
          <a:p>
            <a:pPr lvl="0"/>
            <a:r>
              <a:rPr lang="de-DE" dirty="0" smtClean="0"/>
              <a:t>Die Einsatzgebiete des Pferdes sind in erster Linie bestimmt von seinen Qualitäten als Reitpferd, wie es für das Freizeitreiten, für Wanderreiten und für verschiedene Arten von </a:t>
            </a:r>
            <a:r>
              <a:rPr lang="de-DE" dirty="0" smtClean="0"/>
              <a:t>Sport-Wettkämpfen</a:t>
            </a:r>
            <a:endParaRPr lang="de-DE" dirty="0" smtClean="0"/>
          </a:p>
          <a:p>
            <a:endParaRPr lang="is-IS" dirty="0"/>
          </a:p>
        </p:txBody>
      </p:sp>
      <p:pic>
        <p:nvPicPr>
          <p:cNvPr id="4" name="Picture 3">
            <a:extLst>
              <a:ext uri="{FF2B5EF4-FFF2-40B4-BE49-F238E27FC236}">
                <a16:creationId xmlns:a16="http://schemas.microsoft.com/office/drawing/2014/main" xmlns="" id="{2A59B99F-3B98-45D9-BDB6-CAAACE2747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341" y="4243757"/>
            <a:ext cx="2969058" cy="2375246"/>
          </a:xfrm>
          <a:prstGeom prst="rect">
            <a:avLst/>
          </a:prstGeom>
        </p:spPr>
      </p:pic>
      <p:pic>
        <p:nvPicPr>
          <p:cNvPr id="5" name="Picture 4">
            <a:extLst>
              <a:ext uri="{FF2B5EF4-FFF2-40B4-BE49-F238E27FC236}">
                <a16:creationId xmlns:a16="http://schemas.microsoft.com/office/drawing/2014/main" xmlns="" id="{AC694CEB-D9CB-4D3A-80F9-DF9A62528F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31026" y="4256690"/>
            <a:ext cx="3183019" cy="2346339"/>
          </a:xfrm>
          <a:prstGeom prst="rect">
            <a:avLst/>
          </a:prstGeom>
        </p:spPr>
      </p:pic>
      <p:pic>
        <p:nvPicPr>
          <p:cNvPr id="6" name="Picture 5">
            <a:extLst>
              <a:ext uri="{FF2B5EF4-FFF2-40B4-BE49-F238E27FC236}">
                <a16:creationId xmlns:a16="http://schemas.microsoft.com/office/drawing/2014/main" xmlns="" id="{47169B29-8D45-46CC-ACC6-8B651B4ACB0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08344" y="4276825"/>
            <a:ext cx="4114224" cy="2350985"/>
          </a:xfrm>
          <a:prstGeom prst="rect">
            <a:avLst/>
          </a:prstGeom>
        </p:spPr>
      </p:pic>
    </p:spTree>
    <p:extLst>
      <p:ext uri="{BB962C8B-B14F-4D97-AF65-F5344CB8AC3E}">
        <p14:creationId xmlns:p14="http://schemas.microsoft.com/office/powerpoint/2010/main" xmlns="" val="78056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CB8CD-8CD7-48C1-9B93-A633B0897647}"/>
              </a:ext>
            </a:extLst>
          </p:cNvPr>
          <p:cNvSpPr>
            <a:spLocks noGrp="1"/>
          </p:cNvSpPr>
          <p:nvPr>
            <p:ph type="title"/>
          </p:nvPr>
        </p:nvSpPr>
        <p:spPr/>
        <p:txBody>
          <a:bodyPr>
            <a:normAutofit/>
          </a:bodyPr>
          <a:lstStyle/>
          <a:p>
            <a:pPr algn="ctr"/>
            <a:r>
              <a:rPr lang="de-DE" sz="4000" b="1" dirty="0" smtClean="0"/>
              <a:t>Der Charakter des Pferdes</a:t>
            </a:r>
            <a:endParaRPr lang="de-DE" sz="4000" dirty="0"/>
          </a:p>
        </p:txBody>
      </p:sp>
      <p:sp>
        <p:nvSpPr>
          <p:cNvPr id="3" name="Content Placeholder 2">
            <a:extLst>
              <a:ext uri="{FF2B5EF4-FFF2-40B4-BE49-F238E27FC236}">
                <a16:creationId xmlns:a16="http://schemas.microsoft.com/office/drawing/2014/main" xmlns="" id="{CD0D9924-61E6-46CA-A4EA-188DCAB3A619}"/>
              </a:ext>
            </a:extLst>
          </p:cNvPr>
          <p:cNvSpPr>
            <a:spLocks noGrp="1"/>
          </p:cNvSpPr>
          <p:nvPr>
            <p:ph idx="1"/>
          </p:nvPr>
        </p:nvSpPr>
        <p:spPr>
          <a:xfrm>
            <a:off x="488731" y="1825625"/>
            <a:ext cx="11256579" cy="4606706"/>
          </a:xfrm>
        </p:spPr>
        <p:txBody>
          <a:bodyPr>
            <a:normAutofit/>
          </a:bodyPr>
          <a:lstStyle/>
          <a:p>
            <a:pPr lvl="0"/>
            <a:r>
              <a:rPr lang="de-DE" dirty="0" smtClean="0"/>
              <a:t>Ziel ist ein Charakter, der es ermöglicht, das Pferd für verschiedene Einsatzbereiche zu nutzen, mit besonderem Augenmerk auf einen ruhigen, freundlichen und kooperativen </a:t>
            </a:r>
            <a:r>
              <a:rPr lang="de-DE" dirty="0" smtClean="0"/>
              <a:t>Charakter</a:t>
            </a:r>
            <a:endParaRPr lang="de-DE" dirty="0" smtClean="0"/>
          </a:p>
          <a:p>
            <a:pPr lvl="0"/>
            <a:r>
              <a:rPr lang="de-DE" dirty="0" smtClean="0"/>
              <a:t>Das Pferd soll mutig und zuverlässig im Umgang und beim Reiten </a:t>
            </a:r>
            <a:r>
              <a:rPr lang="de-DE" dirty="0" smtClean="0"/>
              <a:t>sein</a:t>
            </a:r>
            <a:endParaRPr lang="de-DE" dirty="0" smtClean="0"/>
          </a:p>
          <a:p>
            <a:pPr lvl="0"/>
            <a:r>
              <a:rPr lang="de-DE" dirty="0" smtClean="0"/>
              <a:t>Das Zuchtziel umfasst eine Vielzahl von Pferdetypen in Bezug auf Leistungsbereitschaft und </a:t>
            </a:r>
            <a:r>
              <a:rPr lang="de-DE" dirty="0" smtClean="0"/>
              <a:t>Reaktionsgeschwindigkeit:</a:t>
            </a:r>
          </a:p>
          <a:p>
            <a:pPr lvl="1"/>
            <a:r>
              <a:rPr lang="de-DE" dirty="0" smtClean="0"/>
              <a:t>von </a:t>
            </a:r>
            <a:r>
              <a:rPr lang="de-DE" dirty="0" smtClean="0"/>
              <a:t>reaktionsschnellen und willigen bis hin zu ruhigeren </a:t>
            </a:r>
            <a:r>
              <a:rPr lang="de-DE" dirty="0" smtClean="0"/>
              <a:t>Pferden</a:t>
            </a:r>
            <a:endParaRPr lang="de-DE" dirty="0" smtClean="0"/>
          </a:p>
          <a:p>
            <a:pPr lvl="1"/>
            <a:r>
              <a:rPr lang="de-DE" dirty="0" smtClean="0"/>
              <a:t>jedoch immer mit dem Schwerpunkt auf Kooperations- und </a:t>
            </a:r>
            <a:r>
              <a:rPr lang="de-DE" dirty="0" smtClean="0"/>
              <a:t>Leistungsbereitschaft</a:t>
            </a:r>
            <a:endParaRPr lang="de-DE" dirty="0" smtClean="0"/>
          </a:p>
          <a:p>
            <a:endParaRPr lang="is-IS" dirty="0"/>
          </a:p>
        </p:txBody>
      </p:sp>
    </p:spTree>
    <p:extLst>
      <p:ext uri="{BB962C8B-B14F-4D97-AF65-F5344CB8AC3E}">
        <p14:creationId xmlns:p14="http://schemas.microsoft.com/office/powerpoint/2010/main" xmlns="" val="238423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985D6-6C35-48A0-A32D-FDEC69C5BA76}"/>
              </a:ext>
            </a:extLst>
          </p:cNvPr>
          <p:cNvSpPr>
            <a:spLocks noGrp="1"/>
          </p:cNvSpPr>
          <p:nvPr>
            <p:ph type="title"/>
          </p:nvPr>
        </p:nvSpPr>
        <p:spPr/>
        <p:txBody>
          <a:bodyPr>
            <a:normAutofit/>
          </a:bodyPr>
          <a:lstStyle/>
          <a:p>
            <a:pPr algn="ctr"/>
            <a:r>
              <a:rPr lang="de-DE" sz="4000" b="1" dirty="0" smtClean="0"/>
              <a:t>Das Exterieur des Pferdes im Allgemeinen</a:t>
            </a:r>
            <a:endParaRPr lang="de-DE" sz="4000" dirty="0"/>
          </a:p>
        </p:txBody>
      </p:sp>
      <p:sp>
        <p:nvSpPr>
          <p:cNvPr id="3" name="Content Placeholder 2">
            <a:extLst>
              <a:ext uri="{FF2B5EF4-FFF2-40B4-BE49-F238E27FC236}">
                <a16:creationId xmlns:a16="http://schemas.microsoft.com/office/drawing/2014/main" xmlns="" id="{CDA749C5-C145-4BA7-92B5-FD956EBD5F62}"/>
              </a:ext>
            </a:extLst>
          </p:cNvPr>
          <p:cNvSpPr>
            <a:spLocks noGrp="1"/>
          </p:cNvSpPr>
          <p:nvPr>
            <p:ph idx="1"/>
          </p:nvPr>
        </p:nvSpPr>
        <p:spPr/>
        <p:txBody>
          <a:bodyPr/>
          <a:lstStyle/>
          <a:p>
            <a:pPr lvl="0"/>
            <a:r>
              <a:rPr lang="de-DE" dirty="0" smtClean="0"/>
              <a:t>Das Gebäude sollte funktionell sein und so die Gesundheit und Haltbarkeit des Pferdes </a:t>
            </a:r>
            <a:r>
              <a:rPr lang="de-DE" dirty="0" smtClean="0"/>
              <a:t>garantieren</a:t>
            </a:r>
          </a:p>
          <a:p>
            <a:pPr lvl="0">
              <a:spcAft>
                <a:spcPts val="1000"/>
              </a:spcAft>
            </a:pPr>
            <a:r>
              <a:rPr lang="de-DE" dirty="0" smtClean="0"/>
              <a:t>Von </a:t>
            </a:r>
            <a:r>
              <a:rPr lang="de-DE" dirty="0" smtClean="0"/>
              <a:t>größter Bedeutung ist dabei die Tragfähigkeit, die natürliche, fließende Gangqualität und die Fähigkeit, sich unter dem Reiter im Gleichgewicht zu bewegen, sowie die einwandfreie Funktion des gesamten Körpers. </a:t>
            </a:r>
          </a:p>
          <a:p>
            <a:pPr lvl="0">
              <a:spcBef>
                <a:spcPts val="0"/>
              </a:spcBef>
            </a:pPr>
            <a:r>
              <a:rPr lang="de-DE" dirty="0" smtClean="0"/>
              <a:t>Das Exterieur sollte sich auch durch Schönheit und </a:t>
            </a:r>
          </a:p>
          <a:p>
            <a:pPr lvl="0">
              <a:spcBef>
                <a:spcPts val="0"/>
              </a:spcBef>
              <a:buNone/>
            </a:pPr>
            <a:r>
              <a:rPr lang="de-DE" dirty="0" smtClean="0"/>
              <a:t> </a:t>
            </a:r>
            <a:r>
              <a:rPr lang="de-DE" dirty="0" smtClean="0"/>
              <a:t>	ein </a:t>
            </a:r>
            <a:r>
              <a:rPr lang="de-DE" dirty="0" smtClean="0"/>
              <a:t>ansprechendes Aussehen auszeichnen, wobei </a:t>
            </a:r>
          </a:p>
          <a:p>
            <a:pPr lvl="0">
              <a:spcBef>
                <a:spcPts val="0"/>
              </a:spcBef>
              <a:buNone/>
            </a:pPr>
            <a:r>
              <a:rPr lang="de-DE" dirty="0" smtClean="0"/>
              <a:t> </a:t>
            </a:r>
            <a:r>
              <a:rPr lang="de-DE" dirty="0" smtClean="0"/>
              <a:t>	der </a:t>
            </a:r>
            <a:r>
              <a:rPr lang="de-DE" dirty="0" smtClean="0"/>
              <a:t>Schwerpunkt auf Kraft und guter </a:t>
            </a:r>
            <a:r>
              <a:rPr lang="de-DE" dirty="0" err="1" smtClean="0"/>
              <a:t>Bemuskelung</a:t>
            </a:r>
            <a:r>
              <a:rPr lang="de-DE" dirty="0" smtClean="0"/>
              <a:t> </a:t>
            </a:r>
          </a:p>
          <a:p>
            <a:pPr lvl="0">
              <a:spcBef>
                <a:spcPts val="0"/>
              </a:spcBef>
              <a:buNone/>
            </a:pPr>
            <a:r>
              <a:rPr lang="de-DE" dirty="0" smtClean="0"/>
              <a:t>	liegt</a:t>
            </a:r>
            <a:r>
              <a:rPr lang="de-DE" dirty="0" smtClean="0"/>
              <a:t>. </a:t>
            </a:r>
            <a:endParaRPr lang="de-DE" dirty="0" smtClean="0"/>
          </a:p>
          <a:p>
            <a:pPr>
              <a:spcBef>
                <a:spcPts val="0"/>
              </a:spcBef>
            </a:pPr>
            <a:endParaRPr lang="is-IS" dirty="0"/>
          </a:p>
        </p:txBody>
      </p:sp>
      <p:pic>
        <p:nvPicPr>
          <p:cNvPr id="5" name="Picture 4">
            <a:extLst>
              <a:ext uri="{FF2B5EF4-FFF2-40B4-BE49-F238E27FC236}">
                <a16:creationId xmlns:a16="http://schemas.microsoft.com/office/drawing/2014/main" xmlns="" id="{D4A48C8A-F063-43B5-8B7C-7B1C0322217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8841" t="6753" r="23199" b="3549"/>
          <a:stretch/>
        </p:blipFill>
        <p:spPr>
          <a:xfrm>
            <a:off x="8935773" y="4059218"/>
            <a:ext cx="2921330" cy="2547557"/>
          </a:xfrm>
          <a:prstGeom prst="rect">
            <a:avLst/>
          </a:prstGeom>
        </p:spPr>
      </p:pic>
    </p:spTree>
    <p:extLst>
      <p:ext uri="{BB962C8B-B14F-4D97-AF65-F5344CB8AC3E}">
        <p14:creationId xmlns:p14="http://schemas.microsoft.com/office/powerpoint/2010/main" xmlns="" val="187793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FDFC6-29D9-439A-9ED9-655188F7E93D}"/>
              </a:ext>
            </a:extLst>
          </p:cNvPr>
          <p:cNvSpPr>
            <a:spLocks noGrp="1"/>
          </p:cNvSpPr>
          <p:nvPr>
            <p:ph type="title"/>
          </p:nvPr>
        </p:nvSpPr>
        <p:spPr/>
        <p:txBody>
          <a:bodyPr>
            <a:normAutofit/>
          </a:bodyPr>
          <a:lstStyle/>
          <a:p>
            <a:pPr algn="ctr"/>
            <a:r>
              <a:rPr lang="de-DE" sz="4000" b="1" dirty="0" smtClean="0"/>
              <a:t>Reiteigenschaften/ Gangarten im Allgemeinen</a:t>
            </a:r>
            <a:endParaRPr lang="de-DE" sz="4000" b="1" dirty="0"/>
          </a:p>
        </p:txBody>
      </p:sp>
      <p:sp>
        <p:nvSpPr>
          <p:cNvPr id="3" name="Content Placeholder 2">
            <a:extLst>
              <a:ext uri="{FF2B5EF4-FFF2-40B4-BE49-F238E27FC236}">
                <a16:creationId xmlns:a16="http://schemas.microsoft.com/office/drawing/2014/main" xmlns="" id="{6751D7B3-7246-430D-ACC8-2FB54039848C}"/>
              </a:ext>
            </a:extLst>
          </p:cNvPr>
          <p:cNvSpPr>
            <a:spLocks noGrp="1"/>
          </p:cNvSpPr>
          <p:nvPr>
            <p:ph idx="1"/>
          </p:nvPr>
        </p:nvSpPr>
        <p:spPr>
          <a:xfrm>
            <a:off x="425669" y="1825625"/>
            <a:ext cx="11366938" cy="4732830"/>
          </a:xfrm>
        </p:spPr>
        <p:txBody>
          <a:bodyPr>
            <a:normAutofit fontScale="92500" lnSpcReduction="10000"/>
          </a:bodyPr>
          <a:lstStyle/>
          <a:p>
            <a:pPr lvl="0"/>
            <a:r>
              <a:rPr lang="de-DE" dirty="0" smtClean="0"/>
              <a:t>Ziel ist es, ein qualitätsvolles Gangpferd zu </a:t>
            </a:r>
            <a:r>
              <a:rPr lang="de-DE" dirty="0" smtClean="0"/>
              <a:t>züchten</a:t>
            </a:r>
            <a:r>
              <a:rPr lang="de-DE" dirty="0" smtClean="0"/>
              <a:t>:</a:t>
            </a:r>
          </a:p>
          <a:p>
            <a:pPr lvl="1"/>
            <a:r>
              <a:rPr lang="de-DE" dirty="0" smtClean="0"/>
              <a:t>das über  eine natürliche Fähigkeit verfügt, seinen Reiter im Gleichgewicht zu tragen, </a:t>
            </a:r>
          </a:p>
          <a:p>
            <a:pPr lvl="1"/>
            <a:r>
              <a:rPr lang="de-DE" dirty="0" smtClean="0"/>
              <a:t>mit Leichtigkeit und gut aufgerichtet sich selbst trägt und sich beim Reiten wunderschön und elegant </a:t>
            </a:r>
            <a:r>
              <a:rPr lang="de-DE" dirty="0" smtClean="0"/>
              <a:t>präsentiert</a:t>
            </a:r>
          </a:p>
          <a:p>
            <a:pPr lvl="1"/>
            <a:r>
              <a:rPr lang="de-DE" dirty="0" smtClean="0"/>
              <a:t>eben </a:t>
            </a:r>
            <a:r>
              <a:rPr lang="de-DE" dirty="0" smtClean="0"/>
              <a:t>ein echter isländischer </a:t>
            </a:r>
            <a:r>
              <a:rPr lang="de-DE" dirty="0" err="1" smtClean="0"/>
              <a:t>Gæðingur</a:t>
            </a:r>
            <a:r>
              <a:rPr lang="de-DE" dirty="0" smtClean="0"/>
              <a:t>!</a:t>
            </a:r>
          </a:p>
          <a:p>
            <a:pPr>
              <a:buNone/>
            </a:pPr>
            <a:endParaRPr lang="de-DE" dirty="0" smtClean="0"/>
          </a:p>
          <a:p>
            <a:pPr lvl="0"/>
            <a:r>
              <a:rPr lang="de-DE" dirty="0" smtClean="0"/>
              <a:t>Ein weiteres Hauptziel in Bezug auf die Fähigkeit eines Gangpferdes sich in den lateralen Gangarten zu bewegen ist, dass dieses Pferd auch in den Grundgangarten den richtigen Takt findet und hierfür die entsprechende anatomische Beweglichkeit hat, </a:t>
            </a:r>
          </a:p>
          <a:p>
            <a:pPr lvl="1"/>
            <a:r>
              <a:rPr lang="de-DE" dirty="0" smtClean="0"/>
              <a:t>das </a:t>
            </a:r>
            <a:r>
              <a:rPr lang="de-DE" dirty="0" smtClean="0"/>
              <a:t>Pferd soll in der Lage sein, sich auch in den Grundgangarten frei und in einem gleichmäßigen Rhythmus vorwärts zu bewegen</a:t>
            </a:r>
            <a:r>
              <a:rPr lang="de-DE" dirty="0" smtClean="0"/>
              <a:t>.</a:t>
            </a:r>
            <a:endParaRPr lang="de-DE" dirty="0" smtClean="0"/>
          </a:p>
          <a:p>
            <a:pPr lvl="1"/>
            <a:r>
              <a:rPr lang="de-DE" dirty="0" smtClean="0"/>
              <a:t>Alle Gangarten sollen zudem von Geschmeidigkeit, Leichtigkeit, </a:t>
            </a:r>
            <a:r>
              <a:rPr lang="de-DE" dirty="0" smtClean="0"/>
              <a:t>raumgreifenden </a:t>
            </a:r>
            <a:r>
              <a:rPr lang="de-DE" dirty="0" smtClean="0"/>
              <a:t>Tritten und guter Tempofähigkeit gekennzeichnet sein.</a:t>
            </a:r>
          </a:p>
          <a:p>
            <a:endParaRPr lang="is-IS" dirty="0"/>
          </a:p>
        </p:txBody>
      </p:sp>
    </p:spTree>
    <p:extLst>
      <p:ext uri="{BB962C8B-B14F-4D97-AF65-F5344CB8AC3E}">
        <p14:creationId xmlns:p14="http://schemas.microsoft.com/office/powerpoint/2010/main" xmlns="" val="406975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Benutzerdefiniert</PresentationFormat>
  <Paragraphs>356</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Office Theme</vt:lpstr>
      <vt:lpstr>Die Entwicklung des Zuchtziels und des Systems der Zuchtbewertung der Rasse Islandpferd</vt:lpstr>
      <vt:lpstr>Die Entwicklung des Zuchtbewertungs- system </vt:lpstr>
      <vt:lpstr>Überarbeitung und Weiterentwicklung des Zuchtsystems - Ziele der Arbeit</vt:lpstr>
      <vt:lpstr>Das Zuchtziel</vt:lpstr>
      <vt:lpstr>Weitere Zuchtziele </vt:lpstr>
      <vt:lpstr>Die Aufgaben des Pferdes</vt:lpstr>
      <vt:lpstr>Der Charakter des Pferdes</vt:lpstr>
      <vt:lpstr>Das Exterieur des Pferdes im Allgemeinen</vt:lpstr>
      <vt:lpstr>Reiteigenschaften/ Gangarten im Allgemeinen</vt:lpstr>
      <vt:lpstr>Körperbau - allgemeines Ziel</vt:lpstr>
      <vt:lpstr>Die Bewertungsskala </vt:lpstr>
      <vt:lpstr>Die Bewertungsskala </vt:lpstr>
      <vt:lpstr>Die Beurteilung des Gebäudes</vt:lpstr>
      <vt:lpstr>Das Gebäude – Vorschläge für Änderungen</vt:lpstr>
      <vt:lpstr>Reiteigenschaften  Voraussetzung für Noten von 9,0 oder höher</vt:lpstr>
      <vt:lpstr>Tölt</vt:lpstr>
      <vt:lpstr>Trab</vt:lpstr>
      <vt:lpstr>Pass</vt:lpstr>
      <vt:lpstr>Gallop / Canter (langsamer Galopp)</vt:lpstr>
      <vt:lpstr>Schritt</vt:lpstr>
      <vt:lpstr>Spirit / Charakter / Gesamteindruck  / Temperament</vt:lpstr>
      <vt:lpstr>  Grundsätze für die Beurteilung der Reiteigenschaften</vt:lpstr>
      <vt:lpstr>Bewertungsskala - Gesamtpunktzahl</vt:lpstr>
      <vt:lpstr>Genetische Korrelationen einzelner Merkmale</vt:lpstr>
      <vt:lpstr>Genetische Korrelationen einzelner Merkmale</vt:lpstr>
      <vt:lpstr>Die Gewichtung der Faktoren</vt:lpstr>
      <vt:lpstr>Gewichtungsfaktoren - die Ideen (die rechte  Tabelle ist der Vorschlag des isländischen Zuchtrates)</vt:lpstr>
      <vt:lpstr>4-Gang-Gesamtwertung, Berechnung einer Gesamtwertung auch für 4-Gänger</vt:lpstr>
      <vt:lpstr>Ergebnis der Überarbeitung</vt:lpstr>
      <vt:lpstr>Für die Rasse Islandpferd sehen wir eine glänzende Zukunft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Þorvaldur Kristjánsson</dc:creator>
  <cp:lastModifiedBy>Christiane</cp:lastModifiedBy>
  <cp:revision>96</cp:revision>
  <dcterms:created xsi:type="dcterms:W3CDTF">2017-08-02T12:09:57Z</dcterms:created>
  <dcterms:modified xsi:type="dcterms:W3CDTF">2019-02-25T20:21:21Z</dcterms:modified>
</cp:coreProperties>
</file>